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930" r:id="rId1"/>
  </p:sldMasterIdLst>
  <p:notesMasterIdLst>
    <p:notesMasterId r:id="rId16"/>
  </p:notesMasterIdLst>
  <p:handoutMasterIdLst>
    <p:handoutMasterId r:id="rId17"/>
  </p:handoutMasterIdLst>
  <p:sldIdLst>
    <p:sldId id="501" r:id="rId2"/>
    <p:sldId id="383" r:id="rId3"/>
    <p:sldId id="649" r:id="rId4"/>
    <p:sldId id="662" r:id="rId5"/>
    <p:sldId id="665" r:id="rId6"/>
    <p:sldId id="666" r:id="rId7"/>
    <p:sldId id="654" r:id="rId8"/>
    <p:sldId id="667" r:id="rId9"/>
    <p:sldId id="668" r:id="rId10"/>
    <p:sldId id="670" r:id="rId11"/>
    <p:sldId id="672" r:id="rId12"/>
    <p:sldId id="673" r:id="rId13"/>
    <p:sldId id="674" r:id="rId14"/>
    <p:sldId id="675" r:id="rId15"/>
  </p:sldIdLst>
  <p:sldSz cx="9144000" cy="6858000" type="letter"/>
  <p:notesSz cx="9144000" cy="6858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Copperplate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Copperplate" charset="0"/>
        <a:ea typeface="ＭＳ Ｐゴシック" charset="0"/>
        <a:cs typeface="ＭＳ Ｐゴシック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Copperplate" charset="0"/>
        <a:ea typeface="ＭＳ Ｐゴシック" charset="0"/>
        <a:cs typeface="ＭＳ Ｐゴシック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Copperplate" charset="0"/>
        <a:ea typeface="ＭＳ Ｐゴシック" charset="0"/>
        <a:cs typeface="ＭＳ Ｐゴシック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Copperplate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Copperplate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Copperplate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Copperplate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Copperplate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4" frameSlides="1"/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E7B04"/>
    <a:srgbClr val="423BFF"/>
    <a:srgbClr val="FFBB20"/>
    <a:srgbClr val="020000"/>
    <a:srgbClr val="18C908"/>
    <a:srgbClr val="FF301B"/>
    <a:srgbClr val="C1FFF0"/>
    <a:srgbClr val="DDE5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294"/>
    <p:restoredTop sz="87309" autoAdjust="0"/>
  </p:normalViewPr>
  <p:slideViewPr>
    <p:cSldViewPr>
      <p:cViewPr varScale="1">
        <p:scale>
          <a:sx n="109" d="100"/>
          <a:sy n="109" d="100"/>
        </p:scale>
        <p:origin x="1216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3521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2080"/>
    </p:cViewPr>
  </p:sorterViewPr>
  <p:notesViewPr>
    <p:cSldViewPr>
      <p:cViewPr varScale="1">
        <p:scale>
          <a:sx n="193" d="100"/>
          <a:sy n="193" d="100"/>
        </p:scale>
        <p:origin x="200" y="456"/>
      </p:cViewPr>
      <p:guideLst>
        <p:guide orient="horz" pos="2160"/>
        <p:guide pos="288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Copperplate" pitchFamily="-112" charset="0"/>
                <a:ea typeface="ＭＳ Ｐゴシック" pitchFamily="-112" charset="-128"/>
                <a:cs typeface="ＭＳ Ｐゴシック" pitchFamily="-112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opperplate" pitchFamily="-112" charset="0"/>
                <a:ea typeface="ＭＳ Ｐゴシック" pitchFamily="-112" charset="-128"/>
                <a:cs typeface="ＭＳ Ｐゴシック" pitchFamily="-112" charset="-128"/>
              </a:defRPr>
            </a:lvl1pPr>
          </a:lstStyle>
          <a:p>
            <a:pPr>
              <a:defRPr/>
            </a:pPr>
            <a:r>
              <a:rPr lang="en-US"/>
              <a:t>Class 2 - Jan. 23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Copperplate" pitchFamily="-111" charset="0"/>
                <a:ea typeface="ＭＳ Ｐゴシック" pitchFamily="-111" charset="-128"/>
                <a:cs typeface="ＭＳ Ｐゴシック" pitchFamily="-111" charset="-128"/>
              </a:defRPr>
            </a:lvl1pPr>
          </a:lstStyle>
          <a:p>
            <a:pPr>
              <a:defRPr/>
            </a:pPr>
            <a:r>
              <a:rPr lang="nl-NL"/>
              <a:t>ATMS 502 - Spring 2020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CD14B666-DCB2-B240-95BA-17CF7BED180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36060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962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-112" charset="0"/>
                <a:ea typeface="ＭＳ Ｐゴシック" pitchFamily="-112" charset="-128"/>
                <a:cs typeface="ＭＳ Ｐゴシック" pitchFamily="-112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181600" y="0"/>
            <a:ext cx="3962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itchFamily="-112" charset="0"/>
                <a:ea typeface="ＭＳ Ｐゴシック" pitchFamily="-112" charset="-128"/>
                <a:cs typeface="ＭＳ Ｐゴシック" pitchFamily="-112" charset="-128"/>
              </a:defRPr>
            </a:lvl1pPr>
          </a:lstStyle>
          <a:p>
            <a:pPr>
              <a:defRPr/>
            </a:pPr>
            <a:r>
              <a:rPr lang="en-US"/>
              <a:t>Class 2 - Jan. 23</a:t>
            </a:r>
          </a:p>
        </p:txBody>
      </p:sp>
      <p:sp>
        <p:nvSpPr>
          <p:cNvPr id="143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857500" y="514350"/>
            <a:ext cx="3429000" cy="25717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02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219200" y="3257550"/>
            <a:ext cx="6705600" cy="3086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6515100"/>
            <a:ext cx="3962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-111" charset="0"/>
                <a:ea typeface="ＭＳ Ｐゴシック" pitchFamily="-111" charset="-128"/>
                <a:cs typeface="ＭＳ Ｐゴシック" pitchFamily="-111" charset="-128"/>
              </a:defRPr>
            </a:lvl1pPr>
          </a:lstStyle>
          <a:p>
            <a:pPr>
              <a:defRPr/>
            </a:pPr>
            <a:r>
              <a:rPr lang="nl-NL"/>
              <a:t>ATMS 502 - Spring 2020</a:t>
            </a:r>
            <a:endParaRPr lang="en-US"/>
          </a:p>
        </p:txBody>
      </p:sp>
      <p:sp>
        <p:nvSpPr>
          <p:cNvPr id="103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181600" y="6515100"/>
            <a:ext cx="3962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fld id="{7319BFDF-F953-324C-9907-A4285441D0B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40106"/>
      </p:ext>
    </p:extLst>
  </p:cSld>
  <p:clrMap bg1="lt1" tx1="dk1" bg2="lt2" tx2="dk2" accent1="accent1" accent2="accent2" accent3="accent3" accent4="accent4" accent5="accent5" accent6="accent6" hlink="hlink" folHlink="folHlink"/>
  <p:hf hdr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9" charset="0"/>
        <a:ea typeface="ＭＳ Ｐゴシック" pitchFamily="-109" charset="-128"/>
        <a:cs typeface="ＭＳ Ｐゴシック" pitchFamily="-109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9" charset="0"/>
        <a:ea typeface="ＭＳ Ｐゴシック" pitchFamily="-109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9" charset="0"/>
        <a:ea typeface="ＭＳ Ｐゴシック" pitchFamily="-109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9" charset="0"/>
        <a:ea typeface="ＭＳ Ｐゴシック" pitchFamily="-109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9" charset="0"/>
        <a:ea typeface="ＭＳ Ｐゴシック" pitchFamily="-109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D647EC9-AFC9-134F-91B0-88E9E96E29D6}" type="slidenum">
              <a:rPr lang="en-US">
                <a:latin typeface="Arial" pitchFamily="-108" charset="0"/>
                <a:ea typeface="ＭＳ Ｐゴシック" pitchFamily="-108" charset="-128"/>
                <a:cs typeface="ＭＳ Ｐゴシック" pitchFamily="-108" charset="-128"/>
              </a:rPr>
              <a:pPr/>
              <a:t>1</a:t>
            </a:fld>
            <a:endParaRPr lang="en-US">
              <a:latin typeface="Arial" pitchFamily="-108" charset="0"/>
              <a:ea typeface="ＭＳ Ｐゴシック" pitchFamily="-108" charset="-128"/>
              <a:cs typeface="ＭＳ Ｐゴシック" pitchFamily="-108" charset="-128"/>
            </a:endParaRPr>
          </a:p>
        </p:txBody>
      </p:sp>
      <p:sp>
        <p:nvSpPr>
          <p:cNvPr id="16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>
              <a:latin typeface="Arial" pitchFamily="-108" charset="0"/>
              <a:ea typeface="ＭＳ Ｐゴシック" pitchFamily="-108" charset="-128"/>
              <a:cs typeface="ＭＳ Ｐゴシック" pitchFamily="-10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686838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Class 2 - Jan. 23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ATMS 502 - Spring 2020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19BFDF-F953-324C-9907-A4285441D0B5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5179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B2BFADA-5083-6C42-8FC5-3FFE8AEC4AC1}" type="slidenum">
              <a:rPr lang="en-US">
                <a:latin typeface="Arial" pitchFamily="-111" charset="0"/>
                <a:ea typeface="ＭＳ Ｐゴシック" pitchFamily="-111" charset="-128"/>
                <a:cs typeface="ＭＳ Ｐゴシック" pitchFamily="-111" charset="-128"/>
              </a:rPr>
              <a:pPr/>
              <a:t>6</a:t>
            </a:fld>
            <a:endParaRPr lang="en-US">
              <a:latin typeface="Arial" pitchFamily="-111" charset="0"/>
              <a:ea typeface="ＭＳ Ｐゴシック" pitchFamily="-111" charset="-128"/>
              <a:cs typeface="ＭＳ Ｐゴシック" pitchFamily="-111" charset="-128"/>
            </a:endParaRPr>
          </a:p>
        </p:txBody>
      </p:sp>
      <p:sp>
        <p:nvSpPr>
          <p:cNvPr id="29699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>
              <a:latin typeface="Arial" pitchFamily="-111" charset="0"/>
              <a:ea typeface="ＭＳ Ｐゴシック" pitchFamily="-111" charset="-128"/>
              <a:cs typeface="ＭＳ Ｐゴシック" pitchFamily="-11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044679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B2BFADA-5083-6C42-8FC5-3FFE8AEC4AC1}" type="slidenum">
              <a:rPr lang="en-US">
                <a:latin typeface="Arial" pitchFamily="-111" charset="0"/>
                <a:ea typeface="ＭＳ Ｐゴシック" pitchFamily="-111" charset="-128"/>
                <a:cs typeface="ＭＳ Ｐゴシック" pitchFamily="-111" charset="-128"/>
              </a:rPr>
              <a:pPr/>
              <a:t>10</a:t>
            </a:fld>
            <a:endParaRPr lang="en-US">
              <a:latin typeface="Arial" pitchFamily="-111" charset="0"/>
              <a:ea typeface="ＭＳ Ｐゴシック" pitchFamily="-111" charset="-128"/>
              <a:cs typeface="ＭＳ Ｐゴシック" pitchFamily="-111" charset="-128"/>
            </a:endParaRPr>
          </a:p>
        </p:txBody>
      </p:sp>
      <p:sp>
        <p:nvSpPr>
          <p:cNvPr id="29699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>
              <a:latin typeface="Arial" pitchFamily="-111" charset="0"/>
              <a:ea typeface="ＭＳ Ｐゴシック" pitchFamily="-111" charset="-128"/>
              <a:cs typeface="ＭＳ Ｐゴシック" pitchFamily="-11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458207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B2BFADA-5083-6C42-8FC5-3FFE8AEC4AC1}" type="slidenum">
              <a:rPr lang="en-US">
                <a:latin typeface="Arial" pitchFamily="-111" charset="0"/>
                <a:ea typeface="ＭＳ Ｐゴシック" pitchFamily="-111" charset="-128"/>
                <a:cs typeface="ＭＳ Ｐゴシック" pitchFamily="-111" charset="-128"/>
              </a:rPr>
              <a:pPr/>
              <a:t>11</a:t>
            </a:fld>
            <a:endParaRPr lang="en-US">
              <a:latin typeface="Arial" pitchFamily="-111" charset="0"/>
              <a:ea typeface="ＭＳ Ｐゴシック" pitchFamily="-111" charset="-128"/>
              <a:cs typeface="ＭＳ Ｐゴシック" pitchFamily="-111" charset="-128"/>
            </a:endParaRPr>
          </a:p>
        </p:txBody>
      </p:sp>
      <p:sp>
        <p:nvSpPr>
          <p:cNvPr id="29699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>
              <a:latin typeface="Arial" pitchFamily="-111" charset="0"/>
              <a:ea typeface="ＭＳ Ｐゴシック" pitchFamily="-111" charset="-128"/>
              <a:cs typeface="ＭＳ Ｐゴシック" pitchFamily="-11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374201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B2BFADA-5083-6C42-8FC5-3FFE8AEC4AC1}" type="slidenum">
              <a:rPr lang="en-US">
                <a:latin typeface="Arial" pitchFamily="-111" charset="0"/>
                <a:ea typeface="ＭＳ Ｐゴシック" pitchFamily="-111" charset="-128"/>
                <a:cs typeface="ＭＳ Ｐゴシック" pitchFamily="-111" charset="-128"/>
              </a:rPr>
              <a:pPr/>
              <a:t>13</a:t>
            </a:fld>
            <a:endParaRPr lang="en-US">
              <a:latin typeface="Arial" pitchFamily="-111" charset="0"/>
              <a:ea typeface="ＭＳ Ｐゴシック" pitchFamily="-111" charset="-128"/>
              <a:cs typeface="ＭＳ Ｐゴシック" pitchFamily="-111" charset="-128"/>
            </a:endParaRPr>
          </a:p>
        </p:txBody>
      </p:sp>
      <p:sp>
        <p:nvSpPr>
          <p:cNvPr id="29699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>
              <a:latin typeface="Arial" pitchFamily="-111" charset="0"/>
              <a:ea typeface="ＭＳ Ｐゴシック" pitchFamily="-111" charset="-128"/>
              <a:cs typeface="ＭＳ Ｐゴシック" pitchFamily="-11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593529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8991600" y="3048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25146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371600" y="2819400"/>
            <a:ext cx="6400800" cy="1752600"/>
          </a:xfrm>
        </p:spPr>
        <p:txBody>
          <a:bodyPr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9/29/20</a:t>
            </a:r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PHYS 8750, Clemson</a:t>
            </a:r>
            <a:endParaRPr lang="en-US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155448" y="2420112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3" name="Oval 12"/>
          <p:cNvSpPr/>
          <p:nvPr/>
        </p:nvSpPr>
        <p:spPr>
          <a:xfrm>
            <a:off x="4267200" y="2115312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4" name="Oval 13"/>
          <p:cNvSpPr/>
          <p:nvPr/>
        </p:nvSpPr>
        <p:spPr>
          <a:xfrm>
            <a:off x="4361688" y="2209800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4343400" y="2199450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4659AC4A-1BEA-CC43-A406-17C35A0021C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685800" y="381000"/>
            <a:ext cx="7772400" cy="1752600"/>
          </a:xfrm>
        </p:spPr>
        <p:txBody>
          <a:bodyPr anchor="b"/>
          <a:lstStyle>
            <a:lvl1pPr>
              <a:defRPr sz="4200">
                <a:solidFill>
                  <a:schemeClr val="accent1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9/29/20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PHYS 8750, Clemson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ECFF29-2BE4-5440-AA8E-162C2B6A2CA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white">
          <a:xfrm>
            <a:off x="7010400" y="0"/>
            <a:ext cx="21336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white">
          <a:xfrm>
            <a:off x="0" y="0"/>
            <a:ext cx="9144000" cy="15544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 rot="5400000">
            <a:off x="4021836" y="3278124"/>
            <a:ext cx="6245352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Oval 13"/>
          <p:cNvSpPr/>
          <p:nvPr/>
        </p:nvSpPr>
        <p:spPr>
          <a:xfrm>
            <a:off x="6839712" y="2925763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Oval 14"/>
          <p:cNvSpPr/>
          <p:nvPr/>
        </p:nvSpPr>
        <p:spPr>
          <a:xfrm>
            <a:off x="6934200" y="3020251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15912" y="3009901"/>
            <a:ext cx="457200" cy="441325"/>
          </a:xfrm>
        </p:spPr>
        <p:txBody>
          <a:bodyPr/>
          <a:lstStyle/>
          <a:p>
            <a:fld id="{F7B4C004-2D9E-FC4C-94C2-B311B8556B2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304800"/>
            <a:ext cx="6553200" cy="5821366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9/29/20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PHYS 8750, Clemson</a:t>
            </a:r>
            <a:endParaRPr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91400" y="304801"/>
            <a:ext cx="144780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9/29/20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PHYS 8750, Clemson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361688" y="1026372"/>
            <a:ext cx="457200" cy="441325"/>
          </a:xfrm>
        </p:spPr>
        <p:txBody>
          <a:bodyPr/>
          <a:lstStyle/>
          <a:p>
            <a:fld id="{997FBC1A-D1AB-074B-97D1-26C74082226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301752" y="1527048"/>
            <a:ext cx="8503920" cy="4572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8991600" y="1905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152400" y="2286000"/>
            <a:ext cx="8833104" cy="3048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55448" y="142352"/>
            <a:ext cx="8833104" cy="2139696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8426" y="2743200"/>
            <a:ext cx="6480174" cy="1673225"/>
          </a:xfrm>
        </p:spPr>
        <p:txBody>
          <a:bodyPr anchor="t"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PHYS 8750, Clemson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9/29/20</a:t>
            </a:r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152400" y="2438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Oval 9"/>
          <p:cNvSpPr/>
          <p:nvPr/>
        </p:nvSpPr>
        <p:spPr>
          <a:xfrm>
            <a:off x="4267200" y="2115312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Oval 10"/>
          <p:cNvSpPr/>
          <p:nvPr/>
        </p:nvSpPr>
        <p:spPr>
          <a:xfrm>
            <a:off x="4361688" y="2209800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343400" y="2199450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AB8B46F2-3B96-0D4B-A2BF-2262FB3540B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533400"/>
            <a:ext cx="7772400" cy="1524000"/>
          </a:xfrm>
        </p:spPr>
        <p:txBody>
          <a:bodyPr anchor="b"/>
          <a:lstStyle>
            <a:lvl1pPr algn="ctr">
              <a:buNone/>
              <a:defRPr sz="4200" b="0" cap="none" baseline="0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228600"/>
            <a:ext cx="8534400" cy="758952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791200" y="6409944"/>
            <a:ext cx="3044952" cy="365760"/>
          </a:xfrm>
        </p:spPr>
        <p:txBody>
          <a:bodyPr/>
          <a:lstStyle/>
          <a:p>
            <a:pPr>
              <a:defRPr/>
            </a:pPr>
            <a:r>
              <a:rPr lang="en-US"/>
              <a:t>9/29/20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PHYS 8750, Clemson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78D8F-2A5C-CC45-8663-26734EBCA22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Content Placeholder 9"/>
          <p:cNvSpPr>
            <a:spLocks noGrp="1"/>
          </p:cNvSpPr>
          <p:nvPr>
            <p:ph sz="half" idx="1"/>
          </p:nvPr>
        </p:nvSpPr>
        <p:spPr>
          <a:xfrm>
            <a:off x="301752" y="1371600"/>
            <a:ext cx="4038600" cy="4681728"/>
          </a:xfrm>
        </p:spPr>
        <p:txBody>
          <a:bodyPr/>
          <a:lstStyle>
            <a:lvl1pPr>
              <a:defRPr sz="2500"/>
            </a:lvl1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2" name="Content Placeholder 11"/>
          <p:cNvSpPr>
            <a:spLocks noGrp="1"/>
          </p:cNvSpPr>
          <p:nvPr>
            <p:ph sz="half" idx="2"/>
          </p:nvPr>
        </p:nvSpPr>
        <p:spPr>
          <a:xfrm>
            <a:off x="4800600" y="1371600"/>
            <a:ext cx="4038600" cy="4681728"/>
          </a:xfrm>
        </p:spPr>
        <p:txBody>
          <a:bodyPr/>
          <a:lstStyle>
            <a:lvl1pPr>
              <a:defRPr sz="2500"/>
            </a:lvl1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traight Connector 9"/>
          <p:cNvSpPr>
            <a:spLocks noChangeShapeType="1"/>
          </p:cNvSpPr>
          <p:nvPr/>
        </p:nvSpPr>
        <p:spPr bwMode="auto">
          <a:xfrm flipV="1">
            <a:off x="4572000" y="2200275"/>
            <a:ext cx="0" cy="4187952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white">
          <a:xfrm>
            <a:off x="0" y="0"/>
            <a:ext cx="9144000" cy="14478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152400" y="1371600"/>
            <a:ext cx="8833104" cy="914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145923" y="6391656"/>
            <a:ext cx="8833104" cy="310896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1752" y="1524000"/>
            <a:ext cx="4040188" cy="732974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lang="en-US" sz="2200" b="1" dirty="0" smtClean="0">
                <a:solidFill>
                  <a:srgbClr val="FFFFFF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791330" y="1524000"/>
            <a:ext cx="4041775" cy="731520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sz="2200" b="1"/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9/29/20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4800" y="6409944"/>
            <a:ext cx="3581400" cy="365760"/>
          </a:xfrm>
        </p:spPr>
        <p:txBody>
          <a:bodyPr/>
          <a:lstStyle/>
          <a:p>
            <a:pPr>
              <a:defRPr/>
            </a:pPr>
            <a:r>
              <a:rPr lang="nl-NL"/>
              <a:t>PHYS 8750, Clemson</a:t>
            </a:r>
            <a:endParaRPr lang="en-US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152400" y="128016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4" name="Content Placeholder 23"/>
          <p:cNvSpPr>
            <a:spLocks noGrp="1"/>
          </p:cNvSpPr>
          <p:nvPr>
            <p:ph sz="quarter" idx="2"/>
          </p:nvPr>
        </p:nvSpPr>
        <p:spPr>
          <a:xfrm>
            <a:off x="301752" y="2471383"/>
            <a:ext cx="4041648" cy="3818404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26" name="Content Placeholder 25"/>
          <p:cNvSpPr>
            <a:spLocks noGrp="1"/>
          </p:cNvSpPr>
          <p:nvPr>
            <p:ph sz="quarter" idx="4"/>
          </p:nvPr>
        </p:nvSpPr>
        <p:spPr>
          <a:xfrm>
            <a:off x="4800600" y="2471383"/>
            <a:ext cx="4038600" cy="3822192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25" name="Oval 24"/>
          <p:cNvSpPr/>
          <p:nvPr/>
        </p:nvSpPr>
        <p:spPr>
          <a:xfrm>
            <a:off x="4267200" y="956036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7" name="Oval 26"/>
          <p:cNvSpPr/>
          <p:nvPr/>
        </p:nvSpPr>
        <p:spPr>
          <a:xfrm>
            <a:off x="4361688" y="1050524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4343400" y="1042416"/>
            <a:ext cx="457200" cy="441325"/>
          </a:xfrm>
        </p:spPr>
        <p:txBody>
          <a:bodyPr/>
          <a:lstStyle>
            <a:lvl1pPr algn="ctr">
              <a:defRPr/>
            </a:lvl1pPr>
          </a:lstStyle>
          <a:p>
            <a:fld id="{1F334C6C-39ED-B64C-A6A7-325F0AFD8FB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/>
        <p:txBody>
          <a:bodyPr rtlCol="0" anchor="b" anchorCtr="0"/>
          <a:lstStyle/>
          <a:p>
            <a:r>
              <a:rPr kumimoji="0" lang="en-US"/>
              <a:t>Click to edit Master title style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9/29/20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PHYS 8750, Clemson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343400" y="1036020"/>
            <a:ext cx="457200" cy="441325"/>
          </a:xfrm>
        </p:spPr>
        <p:txBody>
          <a:bodyPr/>
          <a:lstStyle/>
          <a:p>
            <a:fld id="{39905DBF-68C3-0445-8270-DB23A15D2AE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white">
          <a:xfrm>
            <a:off x="0" y="0"/>
            <a:ext cx="9144000" cy="15544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52400" y="158496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9/29/20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PHYS 8750, Clemson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267200" y="6324600"/>
            <a:ext cx="609600" cy="441324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B91A729D-F1A8-6B45-A5E7-FDC85B8DA35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152400" y="152400"/>
            <a:ext cx="8833104" cy="304800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118872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3" name="Rectangle 12"/>
          <p:cNvSpPr/>
          <p:nvPr/>
        </p:nvSpPr>
        <p:spPr>
          <a:xfrm>
            <a:off x="152400" y="609600"/>
            <a:ext cx="2743200" cy="5867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914400"/>
            <a:ext cx="2362200" cy="990600"/>
          </a:xfrm>
        </p:spPr>
        <p:txBody>
          <a:bodyPr anchor="b">
            <a:noAutofit/>
          </a:bodyPr>
          <a:lstStyle>
            <a:lvl1pPr algn="l">
              <a:buNone/>
              <a:defRPr sz="2200" b="1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381000" y="1981200"/>
            <a:ext cx="2362200" cy="4144963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1600">
                <a:solidFill>
                  <a:srgbClr val="FFFFFF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152400" y="533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0" name="Content Placeholder 19"/>
          <p:cNvSpPr>
            <a:spLocks noGrp="1"/>
          </p:cNvSpPr>
          <p:nvPr>
            <p:ph sz="quarter" idx="1"/>
          </p:nvPr>
        </p:nvSpPr>
        <p:spPr>
          <a:xfrm>
            <a:off x="3124200" y="685800"/>
            <a:ext cx="5638800" cy="54102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0" name="Oval 9"/>
          <p:cNvSpPr/>
          <p:nvPr/>
        </p:nvSpPr>
        <p:spPr>
          <a:xfrm>
            <a:off x="1295400" y="228600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Oval 10"/>
          <p:cNvSpPr/>
          <p:nvPr/>
        </p:nvSpPr>
        <p:spPr>
          <a:xfrm>
            <a:off x="1389888" y="323088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71600" y="312738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B5AF2031-28E2-2E4C-8731-4E39EDFE4B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9/29/20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1752" y="6410848"/>
            <a:ext cx="3383280" cy="365760"/>
          </a:xfrm>
        </p:spPr>
        <p:txBody>
          <a:bodyPr/>
          <a:lstStyle/>
          <a:p>
            <a:pPr>
              <a:defRPr/>
            </a:pPr>
            <a:r>
              <a:rPr lang="nl-NL"/>
              <a:t>PHYS 8750, Clemson</a:t>
            </a:r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traight Connector 20"/>
          <p:cNvSpPr>
            <a:spLocks noChangeShapeType="1"/>
          </p:cNvSpPr>
          <p:nvPr/>
        </p:nvSpPr>
        <p:spPr bwMode="auto">
          <a:xfrm>
            <a:off x="152400" y="533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152400" y="152400"/>
            <a:ext cx="8833104" cy="301752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152400" y="609600"/>
            <a:ext cx="2743200" cy="5867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2" name="Oval 11"/>
          <p:cNvSpPr/>
          <p:nvPr/>
        </p:nvSpPr>
        <p:spPr>
          <a:xfrm>
            <a:off x="1295400" y="228600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Oval 12"/>
          <p:cNvSpPr/>
          <p:nvPr/>
        </p:nvSpPr>
        <p:spPr>
          <a:xfrm>
            <a:off x="1389888" y="323088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71600" y="312738"/>
            <a:ext cx="457200" cy="441325"/>
          </a:xfrm>
        </p:spPr>
        <p:txBody>
          <a:bodyPr/>
          <a:lstStyle/>
          <a:p>
            <a:fld id="{CC532975-ABD2-B34C-B836-CBB3B70B5FB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00375" y="5029200"/>
            <a:ext cx="5867400" cy="1219200"/>
          </a:xfrm>
        </p:spPr>
        <p:txBody>
          <a:bodyPr anchor="t">
            <a:noAutofit/>
          </a:bodyPr>
          <a:lstStyle>
            <a:lvl1pPr algn="l">
              <a:buNone/>
              <a:defRPr sz="2400" b="1">
                <a:solidFill>
                  <a:schemeClr val="tx2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000375" y="609600"/>
            <a:ext cx="5867400" cy="4267200"/>
          </a:xfrm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/>
              <a:t>Drag picture to placeholder or click icon to add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00" y="990600"/>
            <a:ext cx="2438400" cy="5257800"/>
          </a:xfrm>
        </p:spPr>
        <p:txBody>
          <a:bodyPr/>
          <a:lstStyle>
            <a:lvl1pPr marL="0" indent="0">
              <a:spcAft>
                <a:spcPts val="1000"/>
              </a:spcAft>
              <a:buFontTx/>
              <a:buNone/>
              <a:defRPr sz="1600">
                <a:solidFill>
                  <a:srgbClr val="FFFFFF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auto"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788152" y="6404984"/>
            <a:ext cx="3044952" cy="365760"/>
          </a:xfrm>
        </p:spPr>
        <p:txBody>
          <a:bodyPr/>
          <a:lstStyle/>
          <a:p>
            <a:pPr>
              <a:defRPr/>
            </a:pPr>
            <a:r>
              <a:rPr lang="en-US"/>
              <a:t>9/29/20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1752" y="6410848"/>
            <a:ext cx="3584448" cy="365760"/>
          </a:xfrm>
        </p:spPr>
        <p:txBody>
          <a:bodyPr/>
          <a:lstStyle/>
          <a:p>
            <a:pPr>
              <a:defRPr/>
            </a:pPr>
            <a:r>
              <a:rPr lang="nl-NL"/>
              <a:t>PHYS 8750, Clemson</a:t>
            </a:r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1393371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5791200" y="6404984"/>
            <a:ext cx="3044952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00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r>
              <a:rPr lang="en-US"/>
              <a:t>9/29/20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04800" y="6410848"/>
            <a:ext cx="35814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00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r>
              <a:rPr lang="nl-NL"/>
              <a:t>PHYS 8750, Clemson</a:t>
            </a:r>
            <a:endParaRPr lang="en-US" dirty="0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152400" y="1276743"/>
            <a:ext cx="8833104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Oval 11"/>
          <p:cNvSpPr/>
          <p:nvPr/>
        </p:nvSpPr>
        <p:spPr>
          <a:xfrm>
            <a:off x="4267200" y="956036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Oval 14"/>
          <p:cNvSpPr/>
          <p:nvPr/>
        </p:nvSpPr>
        <p:spPr>
          <a:xfrm>
            <a:off x="4361688" y="1050524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4343400" y="1040174"/>
            <a:ext cx="457200" cy="441325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>
            <a:lvl1pPr algn="ctr" eaLnBrk="1" latinLnBrk="0" hangingPunct="1">
              <a:defRPr kumimoji="0" sz="1600"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CFBCAEBE-9FF7-4744-92F4-19AAB4C7E9B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301752" y="228600"/>
            <a:ext cx="8534400" cy="758952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301752" y="1524000"/>
            <a:ext cx="8534400" cy="459943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31" r:id="rId1"/>
    <p:sldLayoutId id="2147483932" r:id="rId2"/>
    <p:sldLayoutId id="2147483933" r:id="rId3"/>
    <p:sldLayoutId id="2147483934" r:id="rId4"/>
    <p:sldLayoutId id="2147483935" r:id="rId5"/>
    <p:sldLayoutId id="2147483936" r:id="rId6"/>
    <p:sldLayoutId id="2147483937" r:id="rId7"/>
    <p:sldLayoutId id="2147483938" r:id="rId8"/>
    <p:sldLayoutId id="2147483939" r:id="rId9"/>
    <p:sldLayoutId id="2147483940" r:id="rId10"/>
    <p:sldLayoutId id="2147483941" r:id="rId11"/>
  </p:sldLayoutIdLst>
  <p:hf hdr="0"/>
  <p:txStyles>
    <p:titleStyle>
      <a:lvl1pPr algn="ctr" rtl="0" eaLnBrk="1" latinLnBrk="0" hangingPunct="1">
        <a:spcBef>
          <a:spcPct val="0"/>
        </a:spcBef>
        <a:buNone/>
        <a:defRPr kumimoji="0" sz="3300" kern="1200">
          <a:solidFill>
            <a:schemeClr val="accent3">
              <a:shade val="75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"/>
        <a:buChar char=""/>
        <a:defRPr kumimoji="0"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ct val="20000"/>
        </a:spcBef>
        <a:buClr>
          <a:schemeClr val="accent3"/>
        </a:buClr>
        <a:buSzPct val="75000"/>
        <a:buFont typeface="Wingdings 2"/>
        <a:buChar char="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ct val="20000"/>
        </a:spcBef>
        <a:buClr>
          <a:schemeClr val="accent4"/>
        </a:buClr>
        <a:buSzPct val="70000"/>
        <a:buFont typeface="Wingdings"/>
        <a:buChar char=""/>
        <a:defRPr kumimoji="0" sz="2000" kern="1200">
          <a:solidFill>
            <a:schemeClr val="tx2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ct val="20000"/>
        </a:spcBef>
        <a:buClr>
          <a:schemeClr val="accent5"/>
        </a:buClr>
        <a:buFontTx/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90000"/>
        <a:buChar char="•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rtl="0" eaLnBrk="1" latinLnBrk="0" hangingPunct="1">
        <a:spcBef>
          <a:spcPct val="20000"/>
        </a:spcBef>
        <a:buClr>
          <a:schemeClr val="accent4">
            <a:shade val="75000"/>
          </a:schemeClr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77440" indent="-182880" algn="l" rtl="0" eaLnBrk="1" latinLnBrk="0" hangingPunct="1">
        <a:spcBef>
          <a:spcPct val="20000"/>
        </a:spcBef>
        <a:buClr>
          <a:schemeClr val="accent2">
            <a:shade val="75000"/>
          </a:schemeClr>
        </a:buClr>
        <a:buSzPct val="90000"/>
        <a:buChar char="•"/>
        <a:defRPr kumimoji="0" sz="1400" kern="1200" cap="all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www.tacc.utexas.edu/scivis-gallery/isotropic-turbulence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11.png"/><Relationship Id="rId18" Type="http://schemas.openxmlformats.org/officeDocument/2006/relationships/image" Target="../media/image57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12" Type="http://schemas.openxmlformats.org/officeDocument/2006/relationships/image" Target="../media/image47.png"/><Relationship Id="rId17" Type="http://schemas.openxmlformats.org/officeDocument/2006/relationships/image" Target="../media/image56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image" Target="../media/image43.png"/><Relationship Id="rId5" Type="http://schemas.openxmlformats.org/officeDocument/2006/relationships/image" Target="../media/image36.png"/><Relationship Id="rId15" Type="http://schemas.openxmlformats.org/officeDocument/2006/relationships/image" Target="../media/image50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Relationship Id="rId14" Type="http://schemas.openxmlformats.org/officeDocument/2006/relationships/image" Target="../media/image4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9.png"/><Relationship Id="rId7" Type="http://schemas.openxmlformats.org/officeDocument/2006/relationships/image" Target="../media/image30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microsoft.com/office/2007/relationships/media" Target="../media/media2.mp4"/><Relationship Id="rId7" Type="http://schemas.openxmlformats.org/officeDocument/2006/relationships/image" Target="../media/image8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7.png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2.mp4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microsoft.com/office/2007/relationships/media" Target="../media/media4.mp4"/><Relationship Id="rId7" Type="http://schemas.openxmlformats.org/officeDocument/2006/relationships/image" Target="../media/image10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9.png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4.mp4"/><Relationship Id="rId9" Type="http://schemas.openxmlformats.org/officeDocument/2006/relationships/image" Target="../media/image5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4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-152400" y="219874"/>
            <a:ext cx="6858001" cy="1219202"/>
          </a:xfrm>
        </p:spPr>
        <p:txBody>
          <a:bodyPr anchor="ctr">
            <a:normAutofit/>
          </a:bodyPr>
          <a:lstStyle/>
          <a:p>
            <a:pPr algn="ctr" eaLnBrk="1" hangingPunct="1">
              <a:lnSpc>
                <a:spcPct val="65000"/>
              </a:lnSpc>
              <a:spcBef>
                <a:spcPct val="50000"/>
              </a:spcBef>
            </a:pPr>
            <a:r>
              <a:rPr lang="en-US" sz="3200" i="1" dirty="0">
                <a:solidFill>
                  <a:srgbClr val="C00000"/>
                </a:solidFill>
                <a:latin typeface="Copperplate" pitchFamily="-108" charset="0"/>
                <a:ea typeface="ＭＳ Ｐゴシック" pitchFamily="-108" charset="-128"/>
                <a:cs typeface="ＭＳ Ｐゴシック" pitchFamily="-108" charset="-128"/>
              </a:rPr>
              <a:t>PHYS 8750</a:t>
            </a:r>
            <a:br>
              <a:rPr lang="en-US" sz="3200" i="1" dirty="0">
                <a:solidFill>
                  <a:srgbClr val="C00000"/>
                </a:solidFill>
                <a:latin typeface="Copperplate" pitchFamily="-108" charset="0"/>
                <a:ea typeface="ＭＳ Ｐゴシック" pitchFamily="-108" charset="-128"/>
                <a:cs typeface="ＭＳ Ｐゴシック" pitchFamily="-108" charset="-128"/>
              </a:rPr>
            </a:br>
            <a:r>
              <a:rPr lang="en-US" sz="3200" i="1" dirty="0">
                <a:solidFill>
                  <a:srgbClr val="C00000"/>
                </a:solidFill>
                <a:latin typeface="Copperplate" pitchFamily="-108" charset="0"/>
                <a:ea typeface="ＭＳ Ｐゴシック" pitchFamily="-108" charset="-128"/>
                <a:cs typeface="ＭＳ Ｐゴシック" pitchFamily="-108" charset="-128"/>
              </a:rPr>
              <a:t>Numerical Fluid Dynamics</a:t>
            </a:r>
            <a:endParaRPr lang="en-US" sz="3200" i="1" dirty="0">
              <a:solidFill>
                <a:srgbClr val="C00000"/>
              </a:solidFill>
              <a:ea typeface="ＭＳ Ｐゴシック" pitchFamily="-108" charset="-128"/>
              <a:cs typeface="ＭＳ Ｐゴシック" pitchFamily="-108" charset="-128"/>
            </a:endParaRPr>
          </a:p>
        </p:txBody>
      </p:sp>
      <p:sp>
        <p:nvSpPr>
          <p:cNvPr id="15365" name="Rectangle 3"/>
          <p:cNvSpPr>
            <a:spLocks noGrp="1" noChangeArrowheads="1"/>
          </p:cNvSpPr>
          <p:nvPr>
            <p:ph type="subTitle" idx="4294967295"/>
          </p:nvPr>
        </p:nvSpPr>
        <p:spPr>
          <a:xfrm>
            <a:off x="4645692" y="456544"/>
            <a:ext cx="5989637" cy="1398588"/>
          </a:xfrm>
        </p:spPr>
        <p:txBody>
          <a:bodyPr/>
          <a:lstStyle/>
          <a:p>
            <a:pPr marL="0" indent="0" algn="ctr" eaLnBrk="1" hangingPunct="1">
              <a:buFont typeface="Wingdings" pitchFamily="-108" charset="2"/>
              <a:buNone/>
            </a:pPr>
            <a:r>
              <a:rPr lang="en-US" i="1" dirty="0">
                <a:latin typeface="Copperplate" pitchFamily="-108" charset="0"/>
                <a:ea typeface="ＭＳ Ｐゴシック" pitchFamily="-108" charset="-128"/>
                <a:cs typeface="ＭＳ Ｐゴシック" pitchFamily="-108" charset="-128"/>
              </a:rPr>
              <a:t>Fall, 2020</a:t>
            </a:r>
            <a:endParaRPr lang="en-US" dirty="0">
              <a:ea typeface="ＭＳ Ｐゴシック" pitchFamily="-108" charset="-128"/>
              <a:cs typeface="ＭＳ Ｐゴシック" pitchFamily="-108" charset="-128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9/29/20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A729D-F1A8-6B45-A5E7-FDC85B8DA35C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7D110A1-B2F5-FD49-B8C8-A5B1BCB6EB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PHYS 8750, Clemson</a:t>
            </a:r>
            <a:endParaRPr lang="en-US" dirty="0"/>
          </a:p>
        </p:txBody>
      </p:sp>
      <p:pic>
        <p:nvPicPr>
          <p:cNvPr id="9" name="Picture 8" descr="IsotropicTurbulenceTACCgallery.jpeg">
            <a:extLst>
              <a:ext uri="{FF2B5EF4-FFF2-40B4-BE49-F238E27FC236}">
                <a16:creationId xmlns:a16="http://schemas.microsoft.com/office/drawing/2014/main" id="{C39B7B06-36E7-6C4A-A6CC-081158FCD82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32" y="1256901"/>
            <a:ext cx="8813736" cy="455963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8DC4C29-CA03-9A4D-B9BA-41EC6F95B60B}"/>
              </a:ext>
            </a:extLst>
          </p:cNvPr>
          <p:cNvSpPr txBox="1"/>
          <p:nvPr/>
        </p:nvSpPr>
        <p:spPr>
          <a:xfrm>
            <a:off x="644688" y="5974165"/>
            <a:ext cx="80020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>
                    <a:lumMod val="65000"/>
                  </a:schemeClr>
                </a:solidFill>
                <a:latin typeface="+mn-lt"/>
              </a:rPr>
              <a:t>Isotropic turbulence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+mn-lt"/>
              </a:rPr>
              <a:t>,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+mn-lt"/>
              </a:rPr>
              <a:t>Donzis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+mn-lt"/>
              </a:rPr>
              <a:t> and Yeung. 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+mn-lt"/>
                <a:hlinkClick r:id="rId4"/>
              </a:rPr>
              <a:t>http://www.tacc.utexas.edu/scivis-gallery/isotropic-turbulence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358151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Arial" pitchFamily="-111" charset="0"/>
              </a:rPr>
              <a:t>Temporal Staggering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FBC1A-D1AB-074B-97D1-26C74082226E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B50D27-513F-FB42-92C7-8E87E11C55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9/29/20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6D04C709-470D-6544-949C-3A1CC91220FD}"/>
                  </a:ext>
                </a:extLst>
              </p:cNvPr>
              <p:cNvSpPr txBox="1"/>
              <p:nvPr/>
            </p:nvSpPr>
            <p:spPr>
              <a:xfrm>
                <a:off x="251460" y="1470255"/>
                <a:ext cx="2849880" cy="1540165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25000"/>
                  </a:lnSpc>
                  <a:spcBef>
                    <a:spcPts val="12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U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000" b="0" dirty="0">
                  <a:ea typeface="Cambria Math" panose="02040503050406030204" pitchFamily="18" charset="0"/>
                </a:endParaRPr>
              </a:p>
              <a:p>
                <a:pPr>
                  <a:lnSpc>
                    <a:spcPct val="125000"/>
                  </a:lnSpc>
                  <a:spcBef>
                    <a:spcPts val="12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sz="200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2000">
                          <a:latin typeface="Cambria Math" panose="02040503050406030204" pitchFamily="18" charset="0"/>
                        </a:rPr>
                        <m:t>U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000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6D04C709-470D-6544-949C-3A1CC91220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460" y="1470255"/>
                <a:ext cx="2849880" cy="15401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F64784BA-AC7A-FC4F-A50C-6E1855E59D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4800" y="6410848"/>
            <a:ext cx="3581400" cy="365760"/>
          </a:xfrm>
        </p:spPr>
        <p:txBody>
          <a:bodyPr/>
          <a:lstStyle/>
          <a:p>
            <a:pPr>
              <a:defRPr/>
            </a:pPr>
            <a:r>
              <a:rPr lang="nl-NL" dirty="0"/>
              <a:t>PHYS 8750, </a:t>
            </a:r>
            <a:r>
              <a:rPr lang="nl-NL" dirty="0" err="1"/>
              <a:t>Clemson</a:t>
            </a:r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C37CBCD-3C8D-B441-BEED-5CA793B62876}"/>
              </a:ext>
            </a:extLst>
          </p:cNvPr>
          <p:cNvGrpSpPr/>
          <p:nvPr/>
        </p:nvGrpSpPr>
        <p:grpSpPr>
          <a:xfrm>
            <a:off x="3505200" y="1411412"/>
            <a:ext cx="5330952" cy="2457864"/>
            <a:chOff x="3189032" y="1676400"/>
            <a:chExt cx="5600700" cy="27432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3288842-0E22-8841-B672-AD2837C8F50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89032" y="1676400"/>
              <a:ext cx="5600700" cy="274320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6182D8D-10F0-F248-A6AD-4DCFAD525FDA}"/>
                </a:ext>
              </a:extLst>
            </p:cNvPr>
            <p:cNvSpPr txBox="1"/>
            <p:nvPr/>
          </p:nvSpPr>
          <p:spPr>
            <a:xfrm>
              <a:off x="3429000" y="2230212"/>
              <a:ext cx="1188146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423BFF"/>
                  </a:solidFill>
                  <a:latin typeface="+mn-lt"/>
                </a:rPr>
                <a:t>Unstaggered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F2BFB3A-5B8A-A245-B824-81D433B1BC5A}"/>
                </a:ext>
              </a:extLst>
            </p:cNvPr>
            <p:cNvSpPr txBox="1"/>
            <p:nvPr/>
          </p:nvSpPr>
          <p:spPr>
            <a:xfrm>
              <a:off x="3428753" y="3072948"/>
              <a:ext cx="970137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  <a:latin typeface="+mn-lt"/>
                </a:rPr>
                <a:t>Staggered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A84FAE7-30E6-584B-B3CB-20C513EBD10F}"/>
                  </a:ext>
                </a:extLst>
              </p:cNvPr>
              <p:cNvSpPr txBox="1"/>
              <p:nvPr/>
            </p:nvSpPr>
            <p:spPr>
              <a:xfrm>
                <a:off x="5532120" y="4267200"/>
                <a:ext cx="2849880" cy="1802673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25000"/>
                  </a:lnSpc>
                  <a:spcBef>
                    <a:spcPts val="12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Sup>
                        <m:sSub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bSup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Sup>
                        <m:sSub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000" b="0" dirty="0">
                  <a:ea typeface="Cambria Math" panose="02040503050406030204" pitchFamily="18" charset="0"/>
                </a:endParaRPr>
              </a:p>
              <a:p>
                <a:pPr>
                  <a:lnSpc>
                    <a:spcPct val="125000"/>
                  </a:lnSpc>
                  <a:spcBef>
                    <a:spcPts val="12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Sup>
                        <m:sSubSup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bSup>
                      <m:r>
                        <a:rPr lang="en-US" sz="200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Sup>
                        <m:sSubSup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0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A84FAE7-30E6-584B-B3CB-20C513EBD1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2120" y="4267200"/>
                <a:ext cx="2849880" cy="180267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Down Arrow 13">
            <a:extLst>
              <a:ext uri="{FF2B5EF4-FFF2-40B4-BE49-F238E27FC236}">
                <a16:creationId xmlns:a16="http://schemas.microsoft.com/office/drawing/2014/main" id="{83ABCBC1-3053-9744-B7D1-297E2E727F96}"/>
              </a:ext>
            </a:extLst>
          </p:cNvPr>
          <p:cNvSpPr/>
          <p:nvPr/>
        </p:nvSpPr>
        <p:spPr>
          <a:xfrm>
            <a:off x="1524000" y="3032191"/>
            <a:ext cx="304800" cy="1596181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 Box 5">
            <a:extLst>
              <a:ext uri="{FF2B5EF4-FFF2-40B4-BE49-F238E27FC236}">
                <a16:creationId xmlns:a16="http://schemas.microsoft.com/office/drawing/2014/main" id="{DAB52EB4-E3AF-184A-8BB2-5EF05DEDA6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0" y="3952761"/>
            <a:ext cx="127253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1200" dirty="0" err="1">
                <a:latin typeface="Arial" pitchFamily="-111" charset="0"/>
              </a:rPr>
              <a:t>Durran’s</a:t>
            </a:r>
            <a:r>
              <a:rPr lang="en-US" sz="1200" dirty="0">
                <a:latin typeface="Arial" pitchFamily="-111" charset="0"/>
              </a:rPr>
              <a:t> book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B667139-7A86-2A43-996D-9902277ECA57}"/>
                  </a:ext>
                </a:extLst>
              </p:cNvPr>
              <p:cNvSpPr txBox="1"/>
              <p:nvPr/>
            </p:nvSpPr>
            <p:spPr>
              <a:xfrm>
                <a:off x="281354" y="4659624"/>
                <a:ext cx="2849880" cy="1126270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25000"/>
                  </a:lnSpc>
                  <a:spcBef>
                    <a:spcPts val="12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000" b="0" dirty="0">
                  <a:ea typeface="Cambria Math" panose="02040503050406030204" pitchFamily="18" charset="0"/>
                </a:endParaRPr>
              </a:p>
              <a:p>
                <a:pPr>
                  <a:lnSpc>
                    <a:spcPct val="125000"/>
                  </a:lnSpc>
                  <a:spcBef>
                    <a:spcPts val="12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b>
                      </m:sSub>
                      <m:r>
                        <a:rPr lang="en-US" sz="200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0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B667139-7A86-2A43-996D-9902277ECA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354" y="4659624"/>
                <a:ext cx="2849880" cy="112627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tangle 3">
            <a:extLst>
              <a:ext uri="{FF2B5EF4-FFF2-40B4-BE49-F238E27FC236}">
                <a16:creationId xmlns:a16="http://schemas.microsoft.com/office/drawing/2014/main" id="{0E946B31-490F-9C4E-8AD9-59742859A79E}"/>
              </a:ext>
            </a:extLst>
          </p:cNvPr>
          <p:cNvSpPr txBox="1">
            <a:spLocks noChangeArrowheads="1"/>
          </p:cNvSpPr>
          <p:nvPr/>
        </p:nvSpPr>
        <p:spPr>
          <a:xfrm>
            <a:off x="281354" y="3487456"/>
            <a:ext cx="1424940" cy="952500"/>
          </a:xfrm>
          <a:prstGeom prst="rect">
            <a:avLst/>
          </a:prstGeom>
        </p:spPr>
        <p:txBody>
          <a:bodyPr/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"/>
              <a:buChar char=""/>
              <a:defRPr kumimoji="0"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75000"/>
              <a:buFont typeface="Wingdings 2"/>
              <a:buChar char="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70000"/>
              <a:buFont typeface="Wingdings"/>
              <a:buChar char=""/>
              <a:defRPr kumimoji="0"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ct val="20000"/>
              </a:spcBef>
              <a:buClr>
                <a:schemeClr val="accent5"/>
              </a:buClr>
              <a:buFontTx/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90000"/>
              <a:buChar char="•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rtl="0" eaLnBrk="1" latinLnBrk="0" hangingPunct="1">
              <a:spcBef>
                <a:spcPct val="20000"/>
              </a:spcBef>
              <a:buClr>
                <a:schemeClr val="accent4">
                  <a:shade val="75000"/>
                </a:schemeClr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77440" indent="-182880" algn="l" rtl="0" eaLnBrk="1" latinLnBrk="0" hangingPunct="1">
              <a:spcBef>
                <a:spcPct val="20000"/>
              </a:spcBef>
              <a:buClr>
                <a:schemeClr val="accent2">
                  <a:shade val="75000"/>
                </a:schemeClr>
              </a:buClr>
              <a:buSzPct val="90000"/>
              <a:buChar char="•"/>
              <a:defRPr kumimoji="0" sz="140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None/>
              <a:defRPr/>
            </a:pPr>
            <a:r>
              <a:rPr lang="en-US" sz="2400" dirty="0">
                <a:solidFill>
                  <a:srgbClr val="7030A0"/>
                </a:solidFill>
              </a:rPr>
              <a:t>Stagger in space</a:t>
            </a:r>
          </a:p>
        </p:txBody>
      </p:sp>
      <p:sp>
        <p:nvSpPr>
          <p:cNvPr id="22" name="Rectangle 3">
            <a:extLst>
              <a:ext uri="{FF2B5EF4-FFF2-40B4-BE49-F238E27FC236}">
                <a16:creationId xmlns:a16="http://schemas.microsoft.com/office/drawing/2014/main" id="{2F7AAB3A-9B11-0142-ACFF-3256B96A6A62}"/>
              </a:ext>
            </a:extLst>
          </p:cNvPr>
          <p:cNvSpPr txBox="1">
            <a:spLocks noChangeArrowheads="1"/>
          </p:cNvSpPr>
          <p:nvPr/>
        </p:nvSpPr>
        <p:spPr>
          <a:xfrm>
            <a:off x="3728643" y="4020676"/>
            <a:ext cx="1424940" cy="952500"/>
          </a:xfrm>
          <a:prstGeom prst="rect">
            <a:avLst/>
          </a:prstGeom>
        </p:spPr>
        <p:txBody>
          <a:bodyPr/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"/>
              <a:buChar char=""/>
              <a:defRPr kumimoji="0"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75000"/>
              <a:buFont typeface="Wingdings 2"/>
              <a:buChar char="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70000"/>
              <a:buFont typeface="Wingdings"/>
              <a:buChar char=""/>
              <a:defRPr kumimoji="0"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ct val="20000"/>
              </a:spcBef>
              <a:buClr>
                <a:schemeClr val="accent5"/>
              </a:buClr>
              <a:buFontTx/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90000"/>
              <a:buChar char="•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rtl="0" eaLnBrk="1" latinLnBrk="0" hangingPunct="1">
              <a:spcBef>
                <a:spcPct val="20000"/>
              </a:spcBef>
              <a:buClr>
                <a:schemeClr val="accent4">
                  <a:shade val="75000"/>
                </a:schemeClr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77440" indent="-182880" algn="l" rtl="0" eaLnBrk="1" latinLnBrk="0" hangingPunct="1">
              <a:spcBef>
                <a:spcPct val="20000"/>
              </a:spcBef>
              <a:buClr>
                <a:schemeClr val="accent2">
                  <a:shade val="75000"/>
                </a:schemeClr>
              </a:buClr>
              <a:buSzPct val="90000"/>
              <a:buChar char="•"/>
              <a:defRPr kumimoji="0" sz="140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None/>
              <a:defRPr/>
            </a:pPr>
            <a:r>
              <a:rPr lang="en-US" sz="2400" dirty="0">
                <a:solidFill>
                  <a:srgbClr val="7030A0"/>
                </a:solidFill>
              </a:rPr>
              <a:t>Stagger in time</a:t>
            </a:r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9B4CD262-A048-4A4D-9139-9499256957CA}"/>
              </a:ext>
            </a:extLst>
          </p:cNvPr>
          <p:cNvSpPr/>
          <p:nvPr/>
        </p:nvSpPr>
        <p:spPr>
          <a:xfrm>
            <a:off x="3144588" y="4953000"/>
            <a:ext cx="2341812" cy="29157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3">
            <a:extLst>
              <a:ext uri="{FF2B5EF4-FFF2-40B4-BE49-F238E27FC236}">
                <a16:creationId xmlns:a16="http://schemas.microsoft.com/office/drawing/2014/main" id="{8AE6BBDD-21E4-D449-95E0-F92154747C13}"/>
              </a:ext>
            </a:extLst>
          </p:cNvPr>
          <p:cNvSpPr txBox="1">
            <a:spLocks noChangeArrowheads="1"/>
          </p:cNvSpPr>
          <p:nvPr/>
        </p:nvSpPr>
        <p:spPr>
          <a:xfrm>
            <a:off x="3338202" y="5309644"/>
            <a:ext cx="1921736" cy="952500"/>
          </a:xfrm>
          <a:prstGeom prst="rect">
            <a:avLst/>
          </a:prstGeom>
        </p:spPr>
        <p:txBody>
          <a:bodyPr/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"/>
              <a:buChar char=""/>
              <a:defRPr kumimoji="0"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75000"/>
              <a:buFont typeface="Wingdings 2"/>
              <a:buChar char="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70000"/>
              <a:buFont typeface="Wingdings"/>
              <a:buChar char=""/>
              <a:defRPr kumimoji="0"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ct val="20000"/>
              </a:spcBef>
              <a:buClr>
                <a:schemeClr val="accent5"/>
              </a:buClr>
              <a:buFontTx/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90000"/>
              <a:buChar char="•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rtl="0" eaLnBrk="1" latinLnBrk="0" hangingPunct="1">
              <a:spcBef>
                <a:spcPct val="20000"/>
              </a:spcBef>
              <a:buClr>
                <a:schemeClr val="accent4">
                  <a:shade val="75000"/>
                </a:schemeClr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77440" indent="-182880" algn="l" rtl="0" eaLnBrk="1" latinLnBrk="0" hangingPunct="1">
              <a:spcBef>
                <a:spcPct val="20000"/>
              </a:spcBef>
              <a:buClr>
                <a:schemeClr val="accent2">
                  <a:shade val="75000"/>
                </a:schemeClr>
              </a:buClr>
              <a:buSzPct val="90000"/>
              <a:buChar char="•"/>
              <a:defRPr kumimoji="0" sz="140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None/>
              <a:defRPr/>
            </a:pPr>
            <a:r>
              <a:rPr lang="en-US" sz="2400" dirty="0">
                <a:solidFill>
                  <a:srgbClr val="C00000"/>
                </a:solidFill>
              </a:rPr>
              <a:t>Time step is divided by 2</a:t>
            </a:r>
          </a:p>
        </p:txBody>
      </p:sp>
    </p:spTree>
    <p:extLst>
      <p:ext uri="{BB962C8B-B14F-4D97-AF65-F5344CB8AC3E}">
        <p14:creationId xmlns:p14="http://schemas.microsoft.com/office/powerpoint/2010/main" val="3384582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Arial" pitchFamily="-111" charset="0"/>
              </a:rPr>
              <a:t>Forward-Backward Differencing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FBC1A-D1AB-074B-97D1-26C74082226E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B50D27-513F-FB42-92C7-8E87E11C55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9/29/20</a:t>
            </a:r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F64784BA-AC7A-FC4F-A50C-6E1855E59D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4800" y="6410848"/>
            <a:ext cx="3581400" cy="365760"/>
          </a:xfrm>
        </p:spPr>
        <p:txBody>
          <a:bodyPr/>
          <a:lstStyle/>
          <a:p>
            <a:pPr>
              <a:defRPr/>
            </a:pPr>
            <a:r>
              <a:rPr lang="nl-NL" dirty="0"/>
              <a:t>PHYS 8750, </a:t>
            </a:r>
            <a:r>
              <a:rPr lang="nl-NL" dirty="0" err="1"/>
              <a:t>Clemson</a:t>
            </a:r>
            <a:endParaRPr lang="en-US" dirty="0"/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9B4CD262-A048-4A4D-9139-9499256957CA}"/>
              </a:ext>
            </a:extLst>
          </p:cNvPr>
          <p:cNvSpPr/>
          <p:nvPr/>
        </p:nvSpPr>
        <p:spPr>
          <a:xfrm>
            <a:off x="3035461" y="2649139"/>
            <a:ext cx="1487693" cy="29863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D08EA17-B1F8-7F44-9EDB-175CD7ABBED4}"/>
                  </a:ext>
                </a:extLst>
              </p:cNvPr>
              <p:cNvSpPr txBox="1"/>
              <p:nvPr/>
            </p:nvSpPr>
            <p:spPr>
              <a:xfrm>
                <a:off x="170610" y="1967720"/>
                <a:ext cx="2849880" cy="1802673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25000"/>
                  </a:lnSpc>
                  <a:spcBef>
                    <a:spcPts val="12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Sup>
                        <m:sSub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bSup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Sup>
                        <m:sSub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000" b="0" dirty="0">
                  <a:ea typeface="Cambria Math" panose="02040503050406030204" pitchFamily="18" charset="0"/>
                </a:endParaRPr>
              </a:p>
              <a:p>
                <a:pPr>
                  <a:lnSpc>
                    <a:spcPct val="125000"/>
                  </a:lnSpc>
                  <a:spcBef>
                    <a:spcPts val="12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Sup>
                        <m:sSubSup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bSup>
                      <m:r>
                        <a:rPr lang="en-US" sz="200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Sup>
                        <m:sSubSup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0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D08EA17-B1F8-7F44-9EDB-175CD7ABBE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610" y="1967720"/>
                <a:ext cx="2849880" cy="180267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164F14C-B7CF-0C41-B267-E59F219C215B}"/>
                  </a:ext>
                </a:extLst>
              </p:cNvPr>
              <p:cNvSpPr txBox="1"/>
              <p:nvPr/>
            </p:nvSpPr>
            <p:spPr>
              <a:xfrm>
                <a:off x="4523155" y="1730707"/>
                <a:ext cx="4406246" cy="2133341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25000"/>
                  </a:lnSpc>
                  <a:spcBef>
                    <a:spcPts val="12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p>
                          </m:sSubSup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bSup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bSup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bSup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000" b="0" dirty="0">
                  <a:ea typeface="Cambria Math" panose="02040503050406030204" pitchFamily="18" charset="0"/>
                </a:endParaRPr>
              </a:p>
              <a:p>
                <a:pPr>
                  <a:lnSpc>
                    <a:spcPct val="125000"/>
                  </a:lnSpc>
                  <a:spcBef>
                    <a:spcPts val="12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p>
                          </m:sSubSup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bSup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00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p>
                          </m:sSubSup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p>
                          </m:sSubSup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0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164F14C-B7CF-0C41-B267-E59F219C21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3155" y="1730707"/>
                <a:ext cx="4406246" cy="213334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455497B-7D57-E747-BCC0-2F070A3FB39E}"/>
                  </a:ext>
                </a:extLst>
              </p:cNvPr>
              <p:cNvSpPr txBox="1"/>
              <p:nvPr/>
            </p:nvSpPr>
            <p:spPr>
              <a:xfrm>
                <a:off x="316168" y="4087541"/>
                <a:ext cx="8534400" cy="8695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rgbClr val="0070C0"/>
                    </a:solidFill>
                    <a:latin typeface="+mj-lt"/>
                  </a:rPr>
                  <a:t>Space staggering: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sz="2000" dirty="0">
                    <a:solidFill>
                      <a:srgbClr val="0070C0"/>
                    </a:solidFill>
                    <a:latin typeface="+mj-lt"/>
                  </a:rPr>
                  <a:t> is evaluated at integral grid point 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rgbClr val="0070C0"/>
                    </a:solidFill>
                    <a:latin typeface="+mj-lt"/>
                  </a:rPr>
                  <a:t>, while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sz="2000" dirty="0">
                    <a:solidFill>
                      <a:srgbClr val="0070C0"/>
                    </a:solidFill>
                    <a:latin typeface="+mj-lt"/>
                  </a:rPr>
                  <a:t> is evaluated at half point </a:t>
                </a:r>
                <a14:m>
                  <m:oMath xmlns:m="http://schemas.openxmlformats.org/officeDocument/2006/math">
                    <m:r>
                      <a:rPr lang="en-US" sz="200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2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b>
                    </m:sSub>
                    <m:r>
                      <a:rPr lang="en-US" sz="20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rgbClr val="0070C0"/>
                    </a:solidFill>
                    <a:latin typeface="+mj-lt"/>
                  </a:rPr>
                  <a:t>.  </a:t>
                </a: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455497B-7D57-E747-BCC0-2F070A3FB3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168" y="4087541"/>
                <a:ext cx="8534400" cy="869533"/>
              </a:xfrm>
              <a:prstGeom prst="rect">
                <a:avLst/>
              </a:prstGeom>
              <a:blipFill>
                <a:blip r:embed="rId5"/>
                <a:stretch>
                  <a:fillRect l="-743" t="-28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EB785A5-1EA6-8F45-A2B1-367013C562AA}"/>
                  </a:ext>
                </a:extLst>
              </p:cNvPr>
              <p:cNvSpPr txBox="1"/>
              <p:nvPr/>
            </p:nvSpPr>
            <p:spPr>
              <a:xfrm>
                <a:off x="301752" y="4906890"/>
                <a:ext cx="824863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chemeClr val="tx1"/>
                    </a:solidFill>
                    <a:latin typeface="+mj-lt"/>
                  </a:rPr>
                  <a:t>Time staggering: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+mj-lt"/>
                  </a:rPr>
                  <a:t> is evaluated at odd time levels (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[2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n</m:t>
                    </m:r>
                    <m: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+1]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+mj-lt"/>
                  </a:rPr>
                  <a:t>), while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+mj-lt"/>
                  </a:rPr>
                  <a:t> is evaluated at even time levels (</a:t>
                </a:r>
                <a14:m>
                  <m:oMath xmlns:m="http://schemas.openxmlformats.org/officeDocument/2006/math">
                    <m: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[2</m:t>
                    </m:r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n</m:t>
                    </m:r>
                    <m: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+mj-lt"/>
                  </a:rPr>
                  <a:t>.  </a:t>
                </a: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EB785A5-1EA6-8F45-A2B1-367013C562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752" y="4906890"/>
                <a:ext cx="8248635" cy="707886"/>
              </a:xfrm>
              <a:prstGeom prst="rect">
                <a:avLst/>
              </a:prstGeom>
              <a:blipFill>
                <a:blip r:embed="rId6"/>
                <a:stretch>
                  <a:fillRect l="-924" t="-3509" b="-140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21291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2CEF23-7403-C444-B33C-4223749D73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Discrete-Dispersion Relation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D8C1E79-82A6-3C4B-9609-1F849E31DD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9/29/20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8EB810-EDB0-674B-95DE-399A5791DC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PHYS 8750, Clemson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32A1C8-F4B0-A54F-B1C5-653288CD9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FBC1A-D1AB-074B-97D1-26C74082226E}" type="slidenum">
              <a:rPr lang="en-US" smtClean="0"/>
              <a:pPr/>
              <a:t>12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94DCF3A-D468-E94E-A2B1-7DC8A29E5B37}"/>
                  </a:ext>
                </a:extLst>
              </p:cNvPr>
              <p:cNvSpPr txBox="1"/>
              <p:nvPr/>
            </p:nvSpPr>
            <p:spPr>
              <a:xfrm>
                <a:off x="5395060" y="1672578"/>
                <a:ext cx="2849880" cy="1657570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14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Sup>
                        <m:sSub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bSup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Sup>
                        <m:sSub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000" b="0" dirty="0">
                  <a:ea typeface="Cambria Math" panose="02040503050406030204" pitchFamily="18" charset="0"/>
                </a:endParaRPr>
              </a:p>
              <a:p>
                <a:pPr>
                  <a:lnSpc>
                    <a:spcPct val="114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Sup>
                        <m:sSubSup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bSup>
                      <m:r>
                        <a:rPr lang="en-US" sz="200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Sup>
                        <m:sSubSup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0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94DCF3A-D468-E94E-A2B1-7DC8A29E5B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060" y="1672578"/>
                <a:ext cx="2849880" cy="165757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74D12AF-8633-A64E-B65D-0FB4F2E08F33}"/>
                  </a:ext>
                </a:extLst>
              </p:cNvPr>
              <p:cNvSpPr txBox="1"/>
              <p:nvPr/>
            </p:nvSpPr>
            <p:spPr>
              <a:xfrm>
                <a:off x="480337" y="2013312"/>
                <a:ext cx="2849880" cy="1126270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25000"/>
                  </a:lnSpc>
                  <a:spcBef>
                    <a:spcPts val="12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000" b="0" dirty="0">
                  <a:ea typeface="Cambria Math" panose="02040503050406030204" pitchFamily="18" charset="0"/>
                </a:endParaRPr>
              </a:p>
              <a:p>
                <a:pPr>
                  <a:lnSpc>
                    <a:spcPct val="125000"/>
                  </a:lnSpc>
                  <a:spcBef>
                    <a:spcPts val="12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b>
                      </m:sSub>
                      <m:r>
                        <a:rPr lang="en-US" sz="200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0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74D12AF-8633-A64E-B65D-0FB4F2E08F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337" y="2013312"/>
                <a:ext cx="2849880" cy="112627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3">
            <a:extLst>
              <a:ext uri="{FF2B5EF4-FFF2-40B4-BE49-F238E27FC236}">
                <a16:creationId xmlns:a16="http://schemas.microsoft.com/office/drawing/2014/main" id="{2772A2B3-A8A7-F44B-82A8-D4C123DF1964}"/>
              </a:ext>
            </a:extLst>
          </p:cNvPr>
          <p:cNvSpPr txBox="1">
            <a:spLocks noChangeArrowheads="1"/>
          </p:cNvSpPr>
          <p:nvPr/>
        </p:nvSpPr>
        <p:spPr>
          <a:xfrm>
            <a:off x="777600" y="1371808"/>
            <a:ext cx="2709672" cy="952500"/>
          </a:xfrm>
          <a:prstGeom prst="rect">
            <a:avLst/>
          </a:prstGeom>
        </p:spPr>
        <p:txBody>
          <a:bodyPr/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"/>
              <a:buChar char=""/>
              <a:defRPr kumimoji="0"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75000"/>
              <a:buFont typeface="Wingdings 2"/>
              <a:buChar char="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70000"/>
              <a:buFont typeface="Wingdings"/>
              <a:buChar char=""/>
              <a:defRPr kumimoji="0"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ct val="20000"/>
              </a:spcBef>
              <a:buClr>
                <a:schemeClr val="accent5"/>
              </a:buClr>
              <a:buFontTx/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90000"/>
              <a:buChar char="•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rtl="0" eaLnBrk="1" latinLnBrk="0" hangingPunct="1">
              <a:spcBef>
                <a:spcPct val="20000"/>
              </a:spcBef>
              <a:buClr>
                <a:schemeClr val="accent4">
                  <a:shade val="75000"/>
                </a:schemeClr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77440" indent="-182880" algn="l" rtl="0" eaLnBrk="1" latinLnBrk="0" hangingPunct="1">
              <a:spcBef>
                <a:spcPct val="20000"/>
              </a:spcBef>
              <a:buClr>
                <a:schemeClr val="accent2">
                  <a:shade val="75000"/>
                </a:schemeClr>
              </a:buClr>
              <a:buSzPct val="90000"/>
              <a:buChar char="•"/>
              <a:defRPr kumimoji="0" sz="140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None/>
              <a:defRPr/>
            </a:pPr>
            <a:r>
              <a:rPr lang="en-US" sz="2400" dirty="0">
                <a:solidFill>
                  <a:srgbClr val="7030A0"/>
                </a:solidFill>
              </a:rPr>
              <a:t>Stagger in time</a:t>
            </a: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6F2D0233-C87C-7840-B571-700F98EA5CD1}"/>
              </a:ext>
            </a:extLst>
          </p:cNvPr>
          <p:cNvSpPr txBox="1">
            <a:spLocks noChangeArrowheads="1"/>
          </p:cNvSpPr>
          <p:nvPr/>
        </p:nvSpPr>
        <p:spPr>
          <a:xfrm>
            <a:off x="5012705" y="1197626"/>
            <a:ext cx="3986784" cy="952500"/>
          </a:xfrm>
          <a:prstGeom prst="rect">
            <a:avLst/>
          </a:prstGeom>
        </p:spPr>
        <p:txBody>
          <a:bodyPr/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"/>
              <a:buChar char=""/>
              <a:defRPr kumimoji="0"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75000"/>
              <a:buFont typeface="Wingdings 2"/>
              <a:buChar char="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70000"/>
              <a:buFont typeface="Wingdings"/>
              <a:buChar char=""/>
              <a:defRPr kumimoji="0"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ct val="20000"/>
              </a:spcBef>
              <a:buClr>
                <a:schemeClr val="accent5"/>
              </a:buClr>
              <a:buFontTx/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90000"/>
              <a:buChar char="•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rtl="0" eaLnBrk="1" latinLnBrk="0" hangingPunct="1">
              <a:spcBef>
                <a:spcPct val="20000"/>
              </a:spcBef>
              <a:buClr>
                <a:schemeClr val="accent4">
                  <a:shade val="75000"/>
                </a:schemeClr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77440" indent="-182880" algn="l" rtl="0" eaLnBrk="1" latinLnBrk="0" hangingPunct="1">
              <a:spcBef>
                <a:spcPct val="20000"/>
              </a:spcBef>
              <a:buClr>
                <a:schemeClr val="accent2">
                  <a:shade val="75000"/>
                </a:schemeClr>
              </a:buClr>
              <a:buSzPct val="90000"/>
              <a:buChar char="•"/>
              <a:defRPr kumimoji="0" sz="140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None/>
              <a:defRPr/>
            </a:pPr>
            <a:r>
              <a:rPr lang="en-US" sz="2400" dirty="0">
                <a:solidFill>
                  <a:srgbClr val="7030A0"/>
                </a:solidFill>
              </a:rPr>
              <a:t>Stagger in time and space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133D4B9E-52DF-CA4C-BB7C-EE1FF2CE76EF}"/>
                  </a:ext>
                </a:extLst>
              </p:cNvPr>
              <p:cNvSpPr/>
              <p:nvPr/>
            </p:nvSpPr>
            <p:spPr>
              <a:xfrm>
                <a:off x="281947" y="3760662"/>
                <a:ext cx="3325334" cy="735138"/>
              </a:xfrm>
              <a:prstGeom prst="rect">
                <a:avLst/>
              </a:prstGeom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 smtClean="0">
                          <a:solidFill>
                            <a:srgbClr val="0E7B0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𝑠𝑖𝑛</m:t>
                      </m:r>
                      <m:r>
                        <a:rPr lang="en-US" sz="2200" i="1" smtClean="0">
                          <a:solidFill>
                            <a:srgbClr val="0E7B0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r>
                        <a:rPr lang="en-US" sz="2200" i="1" smtClean="0">
                          <a:solidFill>
                            <a:srgbClr val="0E7B0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2200" i="1" smtClean="0">
                          <a:solidFill>
                            <a:srgbClr val="0E7B0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sz="2200" i="1" smtClean="0">
                          <a:solidFill>
                            <a:srgbClr val="0E7B0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=±</m:t>
                      </m:r>
                      <m:f>
                        <m:fPr>
                          <m:ctrlPr>
                            <a:rPr lang="en-US" sz="2200" i="1">
                              <a:solidFill>
                                <a:srgbClr val="0E7B04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200" b="0" i="1" smtClean="0">
                              <a:solidFill>
                                <a:srgbClr val="0E7B04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200" i="1">
                              <a:solidFill>
                                <a:srgbClr val="0E7B0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2200" i="1">
                              <a:solidFill>
                                <a:srgbClr val="0E7B0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sz="2200" i="1">
                              <a:solidFill>
                                <a:srgbClr val="0E7B0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a:rPr lang="en-US" sz="2200" i="1">
                              <a:solidFill>
                                <a:srgbClr val="0E7B0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sz="2200" i="1">
                              <a:solidFill>
                                <a:srgbClr val="0E7B0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2200" i="1">
                          <a:solidFill>
                            <a:srgbClr val="0E7B0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𝑠𝑖𝑛</m:t>
                      </m:r>
                      <m:f>
                        <m:fPr>
                          <m:ctrlPr>
                            <a:rPr lang="en-US" sz="2200" i="1" smtClean="0">
                              <a:solidFill>
                                <a:srgbClr val="0E7B0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200" i="1">
                              <a:solidFill>
                                <a:srgbClr val="0E7B0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200" i="1">
                              <a:solidFill>
                                <a:srgbClr val="0E7B0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sz="2200" i="1">
                              <a:solidFill>
                                <a:srgbClr val="0E7B0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num>
                        <m:den>
                          <m:r>
                            <a:rPr lang="en-US" sz="2200" b="0" i="1" smtClean="0">
                              <a:solidFill>
                                <a:srgbClr val="0E7B0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200" dirty="0">
                  <a:solidFill>
                    <a:srgbClr val="0E7B04"/>
                  </a:solidFill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133D4B9E-52DF-CA4C-BB7C-EE1FF2CE76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947" y="3760662"/>
                <a:ext cx="3325334" cy="735138"/>
              </a:xfrm>
              <a:prstGeom prst="rect">
                <a:avLst/>
              </a:prstGeom>
              <a:blipFill>
                <a:blip r:embed="rId4"/>
                <a:stretch>
                  <a:fillRect b="-3333"/>
                </a:stretch>
              </a:blipFill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DE946E10-326E-5140-B195-7EFC8A8462DF}"/>
                  </a:ext>
                </a:extLst>
              </p:cNvPr>
              <p:cNvSpPr/>
              <p:nvPr/>
            </p:nvSpPr>
            <p:spPr>
              <a:xfrm>
                <a:off x="5157333" y="3882378"/>
                <a:ext cx="3215752" cy="735138"/>
              </a:xfrm>
              <a:prstGeom prst="rect">
                <a:avLst/>
              </a:prstGeom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 smtClean="0">
                          <a:solidFill>
                            <a:srgbClr val="0E7B0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𝑠𝑖𝑛</m:t>
                      </m:r>
                      <m:f>
                        <m:fPr>
                          <m:ctrlPr>
                            <a:rPr lang="en-US" sz="2200" i="1">
                              <a:solidFill>
                                <a:srgbClr val="0E7B0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200" i="1">
                              <a:solidFill>
                                <a:srgbClr val="0E7B0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sz="2200" i="1">
                              <a:solidFill>
                                <a:srgbClr val="0E7B0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sz="2200" i="1">
                              <a:solidFill>
                                <a:srgbClr val="0E7B0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a:rPr lang="en-US" sz="2200" i="1">
                              <a:solidFill>
                                <a:srgbClr val="0E7B0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200" i="1" smtClean="0">
                          <a:solidFill>
                            <a:srgbClr val="0E7B0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=±</m:t>
                      </m:r>
                      <m:f>
                        <m:fPr>
                          <m:ctrlPr>
                            <a:rPr lang="en-US" sz="2200" i="1">
                              <a:solidFill>
                                <a:srgbClr val="0E7B04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200" i="1">
                              <a:solidFill>
                                <a:srgbClr val="0E7B0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2200" i="1">
                              <a:solidFill>
                                <a:srgbClr val="0E7B0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sz="2200" i="1">
                              <a:solidFill>
                                <a:srgbClr val="0E7B0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a:rPr lang="en-US" sz="2200" i="1">
                              <a:solidFill>
                                <a:srgbClr val="0E7B0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sz="2200" i="1">
                              <a:solidFill>
                                <a:srgbClr val="0E7B0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2200" i="1">
                          <a:solidFill>
                            <a:srgbClr val="0E7B0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𝑠𝑖𝑛</m:t>
                      </m:r>
                      <m:f>
                        <m:fPr>
                          <m:ctrlPr>
                            <a:rPr lang="en-US" sz="2200" i="1" smtClean="0">
                              <a:solidFill>
                                <a:srgbClr val="0E7B0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200" i="1">
                              <a:solidFill>
                                <a:srgbClr val="0E7B0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200" i="1">
                              <a:solidFill>
                                <a:srgbClr val="0E7B0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sz="2200" i="1">
                              <a:solidFill>
                                <a:srgbClr val="0E7B0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num>
                        <m:den>
                          <m:r>
                            <a:rPr lang="en-US" sz="2200" b="0" i="1" smtClean="0">
                              <a:solidFill>
                                <a:srgbClr val="0E7B0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200" dirty="0">
                  <a:solidFill>
                    <a:srgbClr val="0E7B04"/>
                  </a:solidFill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DE946E10-326E-5140-B195-7EFC8A8462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7333" y="3882378"/>
                <a:ext cx="3215752" cy="735138"/>
              </a:xfrm>
              <a:prstGeom prst="rect">
                <a:avLst/>
              </a:prstGeom>
              <a:blipFill>
                <a:blip r:embed="rId5"/>
                <a:stretch>
                  <a:fillRect b="-1667"/>
                </a:stretch>
              </a:blipFill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Down Arrow 12">
            <a:extLst>
              <a:ext uri="{FF2B5EF4-FFF2-40B4-BE49-F238E27FC236}">
                <a16:creationId xmlns:a16="http://schemas.microsoft.com/office/drawing/2014/main" id="{E2601A2D-4B86-7747-9DB1-54EBAF041C18}"/>
              </a:ext>
            </a:extLst>
          </p:cNvPr>
          <p:cNvSpPr/>
          <p:nvPr/>
        </p:nvSpPr>
        <p:spPr>
          <a:xfrm>
            <a:off x="1659619" y="3173123"/>
            <a:ext cx="304800" cy="587539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Down Arrow 13">
            <a:extLst>
              <a:ext uri="{FF2B5EF4-FFF2-40B4-BE49-F238E27FC236}">
                <a16:creationId xmlns:a16="http://schemas.microsoft.com/office/drawing/2014/main" id="{2FD5A901-A8EF-004C-8EAC-E45864A51D20}"/>
              </a:ext>
            </a:extLst>
          </p:cNvPr>
          <p:cNvSpPr/>
          <p:nvPr/>
        </p:nvSpPr>
        <p:spPr>
          <a:xfrm>
            <a:off x="6659502" y="3363287"/>
            <a:ext cx="304800" cy="525901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F7840638-CCAE-D64E-BCD5-161D116E5B8B}"/>
                  </a:ext>
                </a:extLst>
              </p:cNvPr>
              <p:cNvSpPr/>
              <p:nvPr/>
            </p:nvSpPr>
            <p:spPr>
              <a:xfrm>
                <a:off x="777600" y="5318549"/>
                <a:ext cx="2064986" cy="766685"/>
              </a:xfrm>
              <a:prstGeom prst="rect">
                <a:avLst/>
              </a:prstGeom>
              <a:ln>
                <a:solidFill>
                  <a:schemeClr val="accent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2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num>
                            <m:den>
                              <m: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</m:e>
                      </m:d>
                      <m:r>
                        <a:rPr lang="en-US" sz="2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f>
                        <m:fPr>
                          <m:ctrlPr>
                            <a:rPr lang="en-US" sz="2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F7840638-CCAE-D64E-BCD5-161D116E5B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600" y="5318549"/>
                <a:ext cx="2064986" cy="76668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Down Arrow 15">
            <a:extLst>
              <a:ext uri="{FF2B5EF4-FFF2-40B4-BE49-F238E27FC236}">
                <a16:creationId xmlns:a16="http://schemas.microsoft.com/office/drawing/2014/main" id="{7AFC41AA-FD5D-4049-9921-CFAE441EE38E}"/>
              </a:ext>
            </a:extLst>
          </p:cNvPr>
          <p:cNvSpPr/>
          <p:nvPr/>
        </p:nvSpPr>
        <p:spPr>
          <a:xfrm>
            <a:off x="1628555" y="4507808"/>
            <a:ext cx="335864" cy="766685"/>
          </a:xfrm>
          <a:prstGeom prst="downArrow">
            <a:avLst>
              <a:gd name="adj1" fmla="val 63580"/>
              <a:gd name="adj2" fmla="val 5000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127E77BE-B912-8644-ACBB-AC51C146EA33}"/>
                  </a:ext>
                </a:extLst>
              </p:cNvPr>
              <p:cNvSpPr/>
              <p:nvPr/>
            </p:nvSpPr>
            <p:spPr>
              <a:xfrm>
                <a:off x="5791200" y="5381878"/>
                <a:ext cx="2064986" cy="766685"/>
              </a:xfrm>
              <a:prstGeom prst="rect">
                <a:avLst/>
              </a:prstGeom>
              <a:ln>
                <a:solidFill>
                  <a:schemeClr val="accent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2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num>
                            <m:den>
                              <m: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</m:e>
                      </m:d>
                      <m:r>
                        <a:rPr lang="en-US" sz="2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≤1</m:t>
                      </m:r>
                    </m:oMath>
                  </m:oMathPara>
                </a14:m>
                <a:endParaRPr lang="en-US" sz="2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127E77BE-B912-8644-ACBB-AC51C146EA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1200" y="5381878"/>
                <a:ext cx="2064986" cy="76668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Down Arrow 17">
            <a:extLst>
              <a:ext uri="{FF2B5EF4-FFF2-40B4-BE49-F238E27FC236}">
                <a16:creationId xmlns:a16="http://schemas.microsoft.com/office/drawing/2014/main" id="{681BC3B1-23C3-A14C-9D1E-7DB028703200}"/>
              </a:ext>
            </a:extLst>
          </p:cNvPr>
          <p:cNvSpPr/>
          <p:nvPr/>
        </p:nvSpPr>
        <p:spPr>
          <a:xfrm>
            <a:off x="6646702" y="4653550"/>
            <a:ext cx="346595" cy="735138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08C63C8-F3DF-9C49-91E9-F60942CF3A50}"/>
              </a:ext>
            </a:extLst>
          </p:cNvPr>
          <p:cNvSpPr txBox="1"/>
          <p:nvPr/>
        </p:nvSpPr>
        <p:spPr>
          <a:xfrm>
            <a:off x="3063201" y="4754685"/>
            <a:ext cx="257559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+mj-lt"/>
              </a:rPr>
              <a:t>Stability criterion is relaxed in staggered grids in both time and space</a:t>
            </a:r>
          </a:p>
        </p:txBody>
      </p:sp>
    </p:spTree>
    <p:extLst>
      <p:ext uri="{BB962C8B-B14F-4D97-AF65-F5344CB8AC3E}">
        <p14:creationId xmlns:p14="http://schemas.microsoft.com/office/powerpoint/2010/main" val="25055533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Arial" pitchFamily="-111" charset="0"/>
              </a:rPr>
              <a:t>Forward-Backward Differencing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FBC1A-D1AB-074B-97D1-26C74082226E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B50D27-513F-FB42-92C7-8E87E11C55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9/29/20</a:t>
            </a:r>
            <a:endParaRPr lang="en-US" dirty="0"/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F64784BA-AC7A-FC4F-A50C-6E1855E59D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4800" y="6410848"/>
            <a:ext cx="3581400" cy="365760"/>
          </a:xfrm>
        </p:spPr>
        <p:txBody>
          <a:bodyPr/>
          <a:lstStyle/>
          <a:p>
            <a:pPr>
              <a:defRPr/>
            </a:pPr>
            <a:r>
              <a:rPr lang="nl-NL" dirty="0"/>
              <a:t>PHYS 8750, </a:t>
            </a:r>
            <a:r>
              <a:rPr lang="nl-NL" dirty="0" err="1"/>
              <a:t>Clemson</a:t>
            </a:r>
            <a:endParaRPr lang="en-US" dirty="0"/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9B4CD262-A048-4A4D-9139-9499256957CA}"/>
              </a:ext>
            </a:extLst>
          </p:cNvPr>
          <p:cNvSpPr/>
          <p:nvPr/>
        </p:nvSpPr>
        <p:spPr>
          <a:xfrm>
            <a:off x="3035461" y="2133600"/>
            <a:ext cx="1487693" cy="29863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D08EA17-B1F8-7F44-9EDB-175CD7ABBED4}"/>
                  </a:ext>
                </a:extLst>
              </p:cNvPr>
              <p:cNvSpPr txBox="1"/>
              <p:nvPr/>
            </p:nvSpPr>
            <p:spPr>
              <a:xfrm>
                <a:off x="170610" y="1371600"/>
                <a:ext cx="2849880" cy="1802673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25000"/>
                  </a:lnSpc>
                  <a:spcBef>
                    <a:spcPts val="12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Sup>
                        <m:sSub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bSup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Sup>
                        <m:sSub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000" b="0" dirty="0">
                  <a:ea typeface="Cambria Math" panose="02040503050406030204" pitchFamily="18" charset="0"/>
                </a:endParaRPr>
              </a:p>
              <a:p>
                <a:pPr>
                  <a:lnSpc>
                    <a:spcPct val="125000"/>
                  </a:lnSpc>
                  <a:spcBef>
                    <a:spcPts val="12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Sup>
                        <m:sSubSup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bSup>
                      <m:r>
                        <a:rPr lang="en-US" sz="200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Sup>
                        <m:sSubSup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0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D08EA17-B1F8-7F44-9EDB-175CD7ABBE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610" y="1371600"/>
                <a:ext cx="2849880" cy="180267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164F14C-B7CF-0C41-B267-E59F219C215B}"/>
                  </a:ext>
                </a:extLst>
              </p:cNvPr>
              <p:cNvSpPr txBox="1"/>
              <p:nvPr/>
            </p:nvSpPr>
            <p:spPr>
              <a:xfrm>
                <a:off x="4523155" y="1219200"/>
                <a:ext cx="4406246" cy="1933671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25000"/>
                  </a:lnSpc>
                  <a:spcBef>
                    <a:spcPts val="12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p>
                          </m:sSubSup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bSup>
                        </m:num>
                        <m:den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800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b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bSup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b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bSup>
                        </m:num>
                        <m:den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1800" b="0" dirty="0">
                  <a:ea typeface="Cambria Math" panose="02040503050406030204" pitchFamily="18" charset="0"/>
                </a:endParaRPr>
              </a:p>
              <a:p>
                <a:pPr>
                  <a:lnSpc>
                    <a:spcPct val="125000"/>
                  </a:lnSpc>
                  <a:spcBef>
                    <a:spcPts val="12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b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p>
                          </m:sSubSup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b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bSup>
                        </m:num>
                        <m:den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80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p>
                          </m:sSubSup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p>
                          </m:sSubSup>
                        </m:num>
                        <m:den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18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164F14C-B7CF-0C41-B267-E59F219C21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3155" y="1219200"/>
                <a:ext cx="4406246" cy="193367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EB785A5-1EA6-8F45-A2B1-367013C562AA}"/>
                  </a:ext>
                </a:extLst>
              </p:cNvPr>
              <p:cNvSpPr txBox="1"/>
              <p:nvPr/>
            </p:nvSpPr>
            <p:spPr>
              <a:xfrm>
                <a:off x="398836" y="3276600"/>
                <a:ext cx="824863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chemeClr val="tx1"/>
                    </a:solidFill>
                    <a:latin typeface="+mj-lt"/>
                  </a:rPr>
                  <a:t>Time staggering: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+mj-lt"/>
                  </a:rPr>
                  <a:t> is evaluated at odd time levels (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[2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n</m:t>
                    </m:r>
                    <m: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+1]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+mj-lt"/>
                  </a:rPr>
                  <a:t>), while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+mj-lt"/>
                  </a:rPr>
                  <a:t> is evaluated at even time levels (</a:t>
                </a:r>
                <a14:m>
                  <m:oMath xmlns:m="http://schemas.openxmlformats.org/officeDocument/2006/math">
                    <m:r>
                      <a:rPr lang="en-US" sz="20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[2</m:t>
                    </m:r>
                    <m:r>
                      <m:rPr>
                        <m:sty m:val="p"/>
                      </m:rPr>
                      <a:rPr lang="en-US" sz="20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n</m:t>
                    </m:r>
                    <m:r>
                      <a:rPr lang="en-US" sz="20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+mj-lt"/>
                  </a:rPr>
                  <a:t>.  </a:t>
                </a: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EB785A5-1EA6-8F45-A2B1-367013C562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836" y="3276600"/>
                <a:ext cx="8248635" cy="707886"/>
              </a:xfrm>
              <a:prstGeom prst="rect">
                <a:avLst/>
              </a:prstGeom>
              <a:blipFill>
                <a:blip r:embed="rId5"/>
                <a:stretch>
                  <a:fillRect l="-614" t="-3509" b="-122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15B90054-D2EE-5F47-A679-7DB89C33FDCF}"/>
                  </a:ext>
                </a:extLst>
              </p:cNvPr>
              <p:cNvSpPr/>
              <p:nvPr/>
            </p:nvSpPr>
            <p:spPr>
              <a:xfrm>
                <a:off x="290167" y="4067832"/>
                <a:ext cx="8248635" cy="149476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groupChr>
                      <m:groupChrPr>
                        <m:chr m:val="⇒"/>
                        <m:vertJc m:val="bot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𝑝𝑑𝑎𝑡𝑒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𝑚𝑜𝑚𝑒𝑛𝑡𝑢𝑚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𝑒𝑞</m:t>
                        </m:r>
                      </m:e>
                    </m:groupCh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groupChr>
                      <m:groupChrPr>
                        <m:chr m:val="→"/>
                        <m:pos m:val="top"/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groupChrPr>
                      <m:e>
                        <m:sSub>
                          <m:sSubPr>
                            <m:ctrlPr>
                              <a:rPr lang="en-US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groupCh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groupChr>
                      <m:groupChrPr>
                        <m:chr m:val="⇒"/>
                        <m:vertJc m:val="bot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groupChr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groupCh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groupChr>
                      <m:groupChrPr>
                        <m:chr m:val="→"/>
                        <m:pos m:val="top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groupChr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groupCh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groupChr>
                      <m:groupChrPr>
                        <m:chr m:val="⇒"/>
                        <m:vertJc m:val="bot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groupChr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groupCh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b>
                    </m:sSub>
                    <m:groupChr>
                      <m:groupChrPr>
                        <m:chr m:val="→"/>
                        <m:pos m:val="top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groupChr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groupCh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b>
                    </m:sSub>
                    <m:groupChr>
                      <m:groupChrPr>
                        <m:chr m:val="⇒"/>
                        <m:vertJc m:val="bot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groupChr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e>
                    </m:groupCh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15B90054-D2EE-5F47-A679-7DB89C33FD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167" y="4067832"/>
                <a:ext cx="8248635" cy="1494768"/>
              </a:xfrm>
              <a:prstGeom prst="rect">
                <a:avLst/>
              </a:prstGeom>
              <a:blipFill>
                <a:blip r:embed="rId6"/>
                <a:stretch>
                  <a:fillRect t="-42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BE0E07CB-10A7-E743-86C4-12CF5DAE49DB}"/>
                  </a:ext>
                </a:extLst>
              </p:cNvPr>
              <p:cNvSpPr/>
              <p:nvPr/>
            </p:nvSpPr>
            <p:spPr>
              <a:xfrm>
                <a:off x="6234164" y="4944917"/>
                <a:ext cx="49885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BE0E07CB-10A7-E743-86C4-12CF5DAE49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4164" y="4944917"/>
                <a:ext cx="498855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B93AC2D6-5678-ED4A-8A24-59A07D638100}"/>
                  </a:ext>
                </a:extLst>
              </p:cNvPr>
              <p:cNvSpPr/>
              <p:nvPr/>
            </p:nvSpPr>
            <p:spPr>
              <a:xfrm>
                <a:off x="4239436" y="4957274"/>
                <a:ext cx="481221" cy="48917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√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B93AC2D6-5678-ED4A-8A24-59A07D63810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9436" y="4957274"/>
                <a:ext cx="481221" cy="489173"/>
              </a:xfrm>
              <a:prstGeom prst="rect">
                <a:avLst/>
              </a:prstGeom>
              <a:blipFill>
                <a:blip r:embed="rId8"/>
                <a:stretch>
                  <a:fillRect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239FA6A3-91B9-4B40-A93D-7CA2541BE91D}"/>
              </a:ext>
            </a:extLst>
          </p:cNvPr>
          <p:cNvSpPr txBox="1"/>
          <p:nvPr/>
        </p:nvSpPr>
        <p:spPr>
          <a:xfrm>
            <a:off x="2271311" y="4991324"/>
            <a:ext cx="12374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E7B04"/>
                </a:solidFill>
                <a:latin typeface="+mj-lt"/>
              </a:rPr>
              <a:t>Storage: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F6290837-36E2-E046-A03A-2BBFC02BD7C3}"/>
                  </a:ext>
                </a:extLst>
              </p:cNvPr>
              <p:cNvSpPr/>
              <p:nvPr/>
            </p:nvSpPr>
            <p:spPr>
              <a:xfrm>
                <a:off x="5582456" y="4957274"/>
                <a:ext cx="49885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F6290837-36E2-E046-A03A-2BBFC02BD7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2456" y="4957274"/>
                <a:ext cx="498855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AFFEDF6E-ED3A-A642-86B2-18C6037EB4BE}"/>
                  </a:ext>
                </a:extLst>
              </p:cNvPr>
              <p:cNvSpPr/>
              <p:nvPr/>
            </p:nvSpPr>
            <p:spPr>
              <a:xfrm>
                <a:off x="4847875" y="4934234"/>
                <a:ext cx="481221" cy="48917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√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AFFEDF6E-ED3A-A642-86B2-18C6037EB4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7875" y="4934234"/>
                <a:ext cx="481221" cy="489173"/>
              </a:xfrm>
              <a:prstGeom prst="rect">
                <a:avLst/>
              </a:prstGeom>
              <a:blipFill>
                <a:blip r:embed="rId9"/>
                <a:stretch>
                  <a:fillRect b="-25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517100E6-25C6-A14B-96A2-0C54A59CFA67}"/>
                  </a:ext>
                </a:extLst>
              </p:cNvPr>
              <p:cNvSpPr/>
              <p:nvPr/>
            </p:nvSpPr>
            <p:spPr>
              <a:xfrm>
                <a:off x="6934200" y="4934234"/>
                <a:ext cx="481221" cy="48917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√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517100E6-25C6-A14B-96A2-0C54A59CFA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4200" y="4934234"/>
                <a:ext cx="481221" cy="489173"/>
              </a:xfrm>
              <a:prstGeom prst="rect">
                <a:avLst/>
              </a:prstGeom>
              <a:blipFill>
                <a:blip r:embed="rId10"/>
                <a:stretch>
                  <a:fillRect b="-25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56C99C18-F9A9-714E-BE72-90D853137651}"/>
                  </a:ext>
                </a:extLst>
              </p:cNvPr>
              <p:cNvSpPr/>
              <p:nvPr/>
            </p:nvSpPr>
            <p:spPr>
              <a:xfrm>
                <a:off x="3487221" y="4975085"/>
                <a:ext cx="49885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56C99C18-F9A9-714E-BE72-90D8531376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7221" y="4975085"/>
                <a:ext cx="498855" cy="46166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8EF945F7-110C-4243-9EDF-611C4B9C9F08}"/>
                  </a:ext>
                </a:extLst>
              </p:cNvPr>
              <p:cNvSpPr/>
              <p:nvPr/>
            </p:nvSpPr>
            <p:spPr>
              <a:xfrm>
                <a:off x="7616602" y="4929766"/>
                <a:ext cx="481221" cy="48917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√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8EF945F7-110C-4243-9EDF-611C4B9C9F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6602" y="4929766"/>
                <a:ext cx="481221" cy="489173"/>
              </a:xfrm>
              <a:prstGeom prst="rect">
                <a:avLst/>
              </a:prstGeom>
              <a:blipFill>
                <a:blip r:embed="rId8"/>
                <a:stretch>
                  <a:fillRect l="-2632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7A34EA9-9FB0-104C-8731-4CDBA0D9D199}"/>
                  </a:ext>
                </a:extLst>
              </p:cNvPr>
              <p:cNvSpPr txBox="1"/>
              <p:nvPr/>
            </p:nvSpPr>
            <p:spPr>
              <a:xfrm>
                <a:off x="402955" y="5682544"/>
                <a:ext cx="824863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r>
                      <a:rPr lang="en-US" sz="200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>
                    <a:solidFill>
                      <a:srgbClr val="0070C0"/>
                    </a:solidFill>
                    <a:latin typeface="+mj-lt"/>
                  </a:rPr>
                  <a:t>at even time levels,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r>
                      <a:rPr lang="en-US" sz="20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>
                    <a:solidFill>
                      <a:srgbClr val="0070C0"/>
                    </a:solidFill>
                    <a:latin typeface="+mj-lt"/>
                  </a:rPr>
                  <a:t>at odd time levels are all intermediate values: </a:t>
                </a:r>
                <a:r>
                  <a:rPr lang="en-US" sz="2000" b="1" dirty="0">
                    <a:solidFill>
                      <a:srgbClr val="C00000"/>
                    </a:solidFill>
                    <a:latin typeface="+mj-lt"/>
                  </a:rPr>
                  <a:t>SAVE STORAGE.   </a:t>
                </a:r>
                <a:r>
                  <a:rPr lang="en-US" sz="2000" dirty="0">
                    <a:latin typeface="+mj-lt"/>
                  </a:rPr>
                  <a:t>(go to code)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7A34EA9-9FB0-104C-8731-4CDBA0D9D1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955" y="5682544"/>
                <a:ext cx="8248635" cy="707886"/>
              </a:xfrm>
              <a:prstGeom prst="rect">
                <a:avLst/>
              </a:prstGeom>
              <a:blipFill>
                <a:blip r:embed="rId12"/>
                <a:stretch>
                  <a:fillRect l="-769" t="-3509" b="-140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9CC305C0-4705-924A-87C4-530325FE91BA}"/>
              </a:ext>
            </a:extLst>
          </p:cNvPr>
          <p:cNvSpPr/>
          <p:nvPr/>
        </p:nvSpPr>
        <p:spPr>
          <a:xfrm>
            <a:off x="5698300" y="3788813"/>
            <a:ext cx="1034719" cy="1657634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768C048-1AA2-6B40-9927-5EA6897D7C93}"/>
              </a:ext>
            </a:extLst>
          </p:cNvPr>
          <p:cNvSpPr/>
          <p:nvPr/>
        </p:nvSpPr>
        <p:spPr>
          <a:xfrm>
            <a:off x="4998264" y="4024910"/>
            <a:ext cx="1034719" cy="1657634"/>
          </a:xfrm>
          <a:prstGeom prst="rect">
            <a:avLst/>
          </a:prstGeom>
          <a:noFill/>
          <a:ln>
            <a:solidFill>
              <a:srgbClr val="423B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B1FC4D82-0865-EB44-8DBC-B25136ACEB85}"/>
                  </a:ext>
                </a:extLst>
              </p:cNvPr>
              <p:cNvSpPr/>
              <p:nvPr/>
            </p:nvSpPr>
            <p:spPr>
              <a:xfrm>
                <a:off x="3452791" y="5360935"/>
                <a:ext cx="481221" cy="48917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√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B1FC4D82-0865-EB44-8DBC-B25136ACEB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2791" y="5360935"/>
                <a:ext cx="481221" cy="489173"/>
              </a:xfrm>
              <a:prstGeom prst="rect">
                <a:avLst/>
              </a:prstGeom>
              <a:blipFill>
                <a:blip r:embed="rId13"/>
                <a:stretch>
                  <a:fillRect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EB868B4B-7483-9441-8433-1BE3C602F06C}"/>
                  </a:ext>
                </a:extLst>
              </p:cNvPr>
              <p:cNvSpPr/>
              <p:nvPr/>
            </p:nvSpPr>
            <p:spPr>
              <a:xfrm>
                <a:off x="4239436" y="5360935"/>
                <a:ext cx="49885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EB868B4B-7483-9441-8433-1BE3C602F0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9436" y="5360935"/>
                <a:ext cx="498855" cy="46166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DBA4706A-9EF1-464D-B94D-343403181951}"/>
                  </a:ext>
                </a:extLst>
              </p:cNvPr>
              <p:cNvSpPr/>
              <p:nvPr/>
            </p:nvSpPr>
            <p:spPr>
              <a:xfrm>
                <a:off x="4847875" y="5360935"/>
                <a:ext cx="49885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DBA4706A-9EF1-464D-B94D-3434031819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7875" y="5360935"/>
                <a:ext cx="498855" cy="46166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FB278C4B-2B57-DB49-A26A-5FB24BE892C3}"/>
                  </a:ext>
                </a:extLst>
              </p:cNvPr>
              <p:cNvSpPr/>
              <p:nvPr/>
            </p:nvSpPr>
            <p:spPr>
              <a:xfrm>
                <a:off x="5575926" y="5419549"/>
                <a:ext cx="481221" cy="48917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√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FB278C4B-2B57-DB49-A26A-5FB24BE892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5926" y="5419549"/>
                <a:ext cx="481221" cy="489173"/>
              </a:xfrm>
              <a:prstGeom prst="rect">
                <a:avLst/>
              </a:prstGeom>
              <a:blipFill>
                <a:blip r:embed="rId15"/>
                <a:stretch>
                  <a:fillRect b="-5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758CF1E6-2B73-0F4A-B296-2FA792CDFA43}"/>
                  </a:ext>
                </a:extLst>
              </p:cNvPr>
              <p:cNvSpPr/>
              <p:nvPr/>
            </p:nvSpPr>
            <p:spPr>
              <a:xfrm>
                <a:off x="6233432" y="5430681"/>
                <a:ext cx="481221" cy="48917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√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758CF1E6-2B73-0F4A-B296-2FA792CDFA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3432" y="5430681"/>
                <a:ext cx="481221" cy="489173"/>
              </a:xfrm>
              <a:prstGeom prst="rect">
                <a:avLst/>
              </a:prstGeom>
              <a:blipFill>
                <a:blip r:embed="rId16"/>
                <a:stretch>
                  <a:fillRect b="-5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92A6CFA6-4099-6C49-96D4-B73493008663}"/>
                  </a:ext>
                </a:extLst>
              </p:cNvPr>
              <p:cNvSpPr/>
              <p:nvPr/>
            </p:nvSpPr>
            <p:spPr>
              <a:xfrm>
                <a:off x="6956174" y="5391434"/>
                <a:ext cx="49885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92A6CFA6-4099-6C49-96D4-B734930086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6174" y="5391434"/>
                <a:ext cx="498855" cy="46166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CCBF137A-03CC-B94E-B5EC-3E21E2DE161A}"/>
                  </a:ext>
                </a:extLst>
              </p:cNvPr>
              <p:cNvSpPr/>
              <p:nvPr/>
            </p:nvSpPr>
            <p:spPr>
              <a:xfrm>
                <a:off x="7633853" y="5407967"/>
                <a:ext cx="49885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CCBF137A-03CC-B94E-B5EC-3E21E2DE16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3853" y="5407967"/>
                <a:ext cx="498855" cy="461665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08344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AA9A2-2387-8948-9022-4411938AA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Advantage/Disadvantage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253D25-3BBD-E94B-969C-4A8C650172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9/29/20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0C9406-EA35-804D-87CB-F7F6FFC4D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FBC1A-D1AB-074B-97D1-26C74082226E}" type="slidenum">
              <a:rPr lang="en-US" smtClean="0"/>
              <a:pPr/>
              <a:t>14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7" name="Content Placeholder 6">
                <a:extLst>
                  <a:ext uri="{FF2B5EF4-FFF2-40B4-BE49-F238E27FC236}">
                    <a16:creationId xmlns:a16="http://schemas.microsoft.com/office/drawing/2014/main" id="{B4A886B8-F4DD-3849-AA6A-C26FE017290D}"/>
                  </a:ext>
                </a:extLst>
              </p:cNvPr>
              <p:cNvGraphicFramePr>
                <a:graphicFrameLocks noGrp="1"/>
              </p:cNvGraphicFramePr>
              <p:nvPr>
                <p:ph sz="quarter" idx="1"/>
                <p:extLst>
                  <p:ext uri="{D42A27DB-BD31-4B8C-83A1-F6EECF244321}">
                    <p14:modId xmlns:p14="http://schemas.microsoft.com/office/powerpoint/2010/main" val="2046158984"/>
                  </p:ext>
                </p:extLst>
              </p:nvPr>
            </p:nvGraphicFramePr>
            <p:xfrm>
              <a:off x="319880" y="1527174"/>
              <a:ext cx="8504240" cy="464502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700848">
                      <a:extLst>
                        <a:ext uri="{9D8B030D-6E8A-4147-A177-3AD203B41FA5}">
                          <a16:colId xmlns:a16="http://schemas.microsoft.com/office/drawing/2014/main" val="2485160030"/>
                        </a:ext>
                      </a:extLst>
                    </a:gridCol>
                    <a:gridCol w="1700848">
                      <a:extLst>
                        <a:ext uri="{9D8B030D-6E8A-4147-A177-3AD203B41FA5}">
                          <a16:colId xmlns:a16="http://schemas.microsoft.com/office/drawing/2014/main" val="2261833246"/>
                        </a:ext>
                      </a:extLst>
                    </a:gridCol>
                    <a:gridCol w="1935479">
                      <a:extLst>
                        <a:ext uri="{9D8B030D-6E8A-4147-A177-3AD203B41FA5}">
                          <a16:colId xmlns:a16="http://schemas.microsoft.com/office/drawing/2014/main" val="3818715388"/>
                        </a:ext>
                      </a:extLst>
                    </a:gridCol>
                    <a:gridCol w="1466217">
                      <a:extLst>
                        <a:ext uri="{9D8B030D-6E8A-4147-A177-3AD203B41FA5}">
                          <a16:colId xmlns:a16="http://schemas.microsoft.com/office/drawing/2014/main" val="2813503131"/>
                        </a:ext>
                      </a:extLst>
                    </a:gridCol>
                    <a:gridCol w="1700848">
                      <a:extLst>
                        <a:ext uri="{9D8B030D-6E8A-4147-A177-3AD203B41FA5}">
                          <a16:colId xmlns:a16="http://schemas.microsoft.com/office/drawing/2014/main" val="3080188396"/>
                        </a:ext>
                      </a:extLst>
                    </a:gridCol>
                  </a:tblGrid>
                  <a:tr h="1016031"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Stability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Phase Performance</a:t>
                          </a:r>
                        </a:p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Storage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Mean flow limitation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40734950"/>
                      </a:ext>
                    </a:extLst>
                  </a:tr>
                  <a:tr h="987315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dirty="0"/>
                            <a:t>Leapfrog time</a:t>
                          </a:r>
                        </a:p>
                        <a:p>
                          <a:pPr algn="l"/>
                          <a:r>
                            <a:rPr lang="en-US" dirty="0"/>
                            <a:t>Center space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  <m:r>
                                          <a:rPr lang="en-US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∆</m:t>
                                        </m:r>
                                        <m:r>
                                          <a:rPr lang="en-US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num>
                                      <m:den>
                                        <m:r>
                                          <a:rPr lang="en-US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∆</m:t>
                                        </m:r>
                                        <m:r>
                                          <a:rPr lang="en-US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den>
                                    </m:f>
                                  </m:e>
                                </m:d>
                                <m:r>
                                  <a:rPr lang="en-US" sz="18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≤1</m:t>
                                </m:r>
                              </m:oMath>
                            </m:oMathPara>
                          </a14:m>
                          <a:endParaRPr lang="en-US" sz="1800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Most</a:t>
                          </a:r>
                        </a:p>
                        <a:p>
                          <a:pPr algn="ctr"/>
                          <a:r>
                            <a:rPr lang="en-US" dirty="0"/>
                            <a:t>dispersive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More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No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21934537"/>
                      </a:ext>
                    </a:extLst>
                  </a:tr>
                  <a:tr h="132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dirty="0">
                              <a:solidFill>
                                <a:srgbClr val="0E7B04"/>
                              </a:solidFill>
                            </a:rPr>
                            <a:t>Leapfrog time</a:t>
                          </a:r>
                        </a:p>
                        <a:p>
                          <a:pPr algn="l"/>
                          <a:r>
                            <a:rPr lang="en-US" dirty="0">
                              <a:solidFill>
                                <a:srgbClr val="0E7B04"/>
                              </a:solidFill>
                            </a:rPr>
                            <a:t>Staggered space (middle points)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  <m:r>
                                          <a:rPr lang="en-US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∆</m:t>
                                        </m:r>
                                        <m:r>
                                          <a:rPr lang="en-US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num>
                                      <m:den>
                                        <m:r>
                                          <a:rPr lang="en-US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∆</m:t>
                                        </m:r>
                                        <m:r>
                                          <a:rPr lang="en-US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den>
                                    </m:f>
                                  </m:e>
                                </m:d>
                                <m:r>
                                  <a:rPr lang="en-US" sz="18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≤</m:t>
                                </m:r>
                                <m:f>
                                  <m:fPr>
                                    <m:ctrlPr>
                                      <a:rPr lang="en-US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800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pPr algn="ctr"/>
                          <a:endParaRPr lang="en-US" dirty="0">
                            <a:solidFill>
                              <a:srgbClr val="0E7B04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0E7B04"/>
                              </a:solidFill>
                            </a:rPr>
                            <a:t>Least dispersive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0E7B04"/>
                              </a:solidFill>
                            </a:rPr>
                            <a:t>More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0E7B04"/>
                              </a:solidFill>
                            </a:rPr>
                            <a:t>No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45786975"/>
                      </a:ext>
                    </a:extLst>
                  </a:tr>
                  <a:tr h="132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dirty="0">
                              <a:solidFill>
                                <a:srgbClr val="7030A0"/>
                              </a:solidFill>
                            </a:rPr>
                            <a:t>Forward-Backward time</a:t>
                          </a:r>
                        </a:p>
                        <a:p>
                          <a:pPr algn="l"/>
                          <a:r>
                            <a:rPr lang="en-US" dirty="0">
                              <a:solidFill>
                                <a:srgbClr val="7030A0"/>
                              </a:solidFill>
                            </a:rPr>
                            <a:t>Staggered space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  <m:r>
                                          <a:rPr lang="en-US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∆</m:t>
                                        </m:r>
                                        <m:r>
                                          <a:rPr lang="en-US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num>
                                      <m:den>
                                        <m:r>
                                          <a:rPr lang="en-US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∆</m:t>
                                        </m:r>
                                        <m:r>
                                          <a:rPr lang="en-US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den>
                                    </m:f>
                                  </m:e>
                                </m:d>
                                <m:r>
                                  <a:rPr lang="en-US" sz="18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1800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pPr algn="ctr"/>
                          <a:endParaRPr lang="en-US" dirty="0">
                            <a:solidFill>
                              <a:srgbClr val="7030A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7030A0"/>
                              </a:solidFill>
                            </a:rPr>
                            <a:t>Less dispersive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7030A0"/>
                              </a:solidFill>
                            </a:rPr>
                            <a:t>Less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7030A0"/>
                              </a:solidFill>
                            </a:rPr>
                            <a:t>U&lt;&lt;c</a:t>
                          </a:r>
                        </a:p>
                        <a:p>
                          <a:pPr algn="ctr"/>
                          <a:r>
                            <a:rPr lang="en-US" dirty="0">
                              <a:solidFill>
                                <a:srgbClr val="7030A0"/>
                              </a:solidFill>
                            </a:rPr>
                            <a:t>U is very small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55736345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7" name="Content Placeholder 6">
                <a:extLst>
                  <a:ext uri="{FF2B5EF4-FFF2-40B4-BE49-F238E27FC236}">
                    <a16:creationId xmlns:a16="http://schemas.microsoft.com/office/drawing/2014/main" id="{B4A886B8-F4DD-3849-AA6A-C26FE017290D}"/>
                  </a:ext>
                </a:extLst>
              </p:cNvPr>
              <p:cNvGraphicFramePr>
                <a:graphicFrameLocks noGrp="1"/>
              </p:cNvGraphicFramePr>
              <p:nvPr>
                <p:ph sz="quarter" idx="1"/>
                <p:extLst>
                  <p:ext uri="{D42A27DB-BD31-4B8C-83A1-F6EECF244321}">
                    <p14:modId xmlns:p14="http://schemas.microsoft.com/office/powerpoint/2010/main" val="2046158984"/>
                  </p:ext>
                </p:extLst>
              </p:nvPr>
            </p:nvGraphicFramePr>
            <p:xfrm>
              <a:off x="319880" y="1527174"/>
              <a:ext cx="8504240" cy="464502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700848">
                      <a:extLst>
                        <a:ext uri="{9D8B030D-6E8A-4147-A177-3AD203B41FA5}">
                          <a16:colId xmlns:a16="http://schemas.microsoft.com/office/drawing/2014/main" val="2485160030"/>
                        </a:ext>
                      </a:extLst>
                    </a:gridCol>
                    <a:gridCol w="1700848">
                      <a:extLst>
                        <a:ext uri="{9D8B030D-6E8A-4147-A177-3AD203B41FA5}">
                          <a16:colId xmlns:a16="http://schemas.microsoft.com/office/drawing/2014/main" val="2261833246"/>
                        </a:ext>
                      </a:extLst>
                    </a:gridCol>
                    <a:gridCol w="1935479">
                      <a:extLst>
                        <a:ext uri="{9D8B030D-6E8A-4147-A177-3AD203B41FA5}">
                          <a16:colId xmlns:a16="http://schemas.microsoft.com/office/drawing/2014/main" val="3818715388"/>
                        </a:ext>
                      </a:extLst>
                    </a:gridCol>
                    <a:gridCol w="1466217">
                      <a:extLst>
                        <a:ext uri="{9D8B030D-6E8A-4147-A177-3AD203B41FA5}">
                          <a16:colId xmlns:a16="http://schemas.microsoft.com/office/drawing/2014/main" val="2813503131"/>
                        </a:ext>
                      </a:extLst>
                    </a:gridCol>
                    <a:gridCol w="1700848">
                      <a:extLst>
                        <a:ext uri="{9D8B030D-6E8A-4147-A177-3AD203B41FA5}">
                          <a16:colId xmlns:a16="http://schemas.microsoft.com/office/drawing/2014/main" val="3080188396"/>
                        </a:ext>
                      </a:extLst>
                    </a:gridCol>
                  </a:tblGrid>
                  <a:tr h="1016031"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Stability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Phase Performance</a:t>
                          </a:r>
                        </a:p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Storage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Mean flow limitation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40734950"/>
                      </a:ext>
                    </a:extLst>
                  </a:tr>
                  <a:tr h="987315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dirty="0"/>
                            <a:t>Leapfrog time</a:t>
                          </a:r>
                        </a:p>
                        <a:p>
                          <a:pPr algn="l"/>
                          <a:r>
                            <a:rPr lang="en-US" dirty="0"/>
                            <a:t>Center space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746" t="-105128" r="-300746" b="-2679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Most</a:t>
                          </a:r>
                        </a:p>
                        <a:p>
                          <a:pPr algn="ctr"/>
                          <a:r>
                            <a:rPr lang="en-US" dirty="0"/>
                            <a:t>dispersive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More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No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21934537"/>
                      </a:ext>
                    </a:extLst>
                  </a:tr>
                  <a:tr h="132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dirty="0">
                              <a:solidFill>
                                <a:srgbClr val="0E7B04"/>
                              </a:solidFill>
                            </a:rPr>
                            <a:t>Leapfrog time</a:t>
                          </a:r>
                        </a:p>
                        <a:p>
                          <a:pPr algn="l"/>
                          <a:r>
                            <a:rPr lang="en-US" dirty="0">
                              <a:solidFill>
                                <a:srgbClr val="0E7B04"/>
                              </a:solidFill>
                            </a:rPr>
                            <a:t>Staggered space (middle points)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746" t="-153846" r="-300746" b="-1009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0E7B04"/>
                              </a:solidFill>
                            </a:rPr>
                            <a:t>Least dispersive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0E7B04"/>
                              </a:solidFill>
                            </a:rPr>
                            <a:t>More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0E7B04"/>
                              </a:solidFill>
                            </a:rPr>
                            <a:t>No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45786975"/>
                      </a:ext>
                    </a:extLst>
                  </a:tr>
                  <a:tr h="132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dirty="0">
                              <a:solidFill>
                                <a:srgbClr val="7030A0"/>
                              </a:solidFill>
                            </a:rPr>
                            <a:t>Forward-Backward time</a:t>
                          </a:r>
                        </a:p>
                        <a:p>
                          <a:pPr algn="l"/>
                          <a:r>
                            <a:rPr lang="en-US" dirty="0">
                              <a:solidFill>
                                <a:srgbClr val="7030A0"/>
                              </a:solidFill>
                            </a:rPr>
                            <a:t>Staggered space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746" t="-253846" r="-300746" b="-9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7030A0"/>
                              </a:solidFill>
                            </a:rPr>
                            <a:t>Less dispersive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7030A0"/>
                              </a:solidFill>
                            </a:rPr>
                            <a:t>Less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7030A0"/>
                              </a:solidFill>
                            </a:rPr>
                            <a:t>U&lt;&lt;c</a:t>
                          </a:r>
                        </a:p>
                        <a:p>
                          <a:pPr algn="ctr"/>
                          <a:r>
                            <a:rPr lang="en-US" dirty="0">
                              <a:solidFill>
                                <a:srgbClr val="7030A0"/>
                              </a:solidFill>
                            </a:rPr>
                            <a:t>U is very small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5573634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41F51174-414F-7E48-A321-017B3D8DED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4800" y="6410848"/>
            <a:ext cx="3581400" cy="365760"/>
          </a:xfrm>
        </p:spPr>
        <p:txBody>
          <a:bodyPr/>
          <a:lstStyle/>
          <a:p>
            <a:pPr>
              <a:defRPr/>
            </a:pPr>
            <a:r>
              <a:rPr lang="nl-NL" dirty="0"/>
              <a:t>PHYS 8750, </a:t>
            </a:r>
            <a:r>
              <a:rPr lang="nl-NL" dirty="0" err="1"/>
              <a:t>Clemson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58125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32866" y="623748"/>
            <a:ext cx="2362200" cy="990600"/>
          </a:xfrm>
        </p:spPr>
        <p:txBody>
          <a:bodyPr/>
          <a:lstStyle/>
          <a:p>
            <a:r>
              <a:rPr lang="en-US" dirty="0"/>
              <a:t>PHYS 8750</a:t>
            </a:r>
            <a:br>
              <a:rPr lang="en-US" dirty="0"/>
            </a:b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>
          <a:xfrm>
            <a:off x="3048000" y="685800"/>
            <a:ext cx="5867400" cy="556260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2600" b="1" dirty="0"/>
              <a:t>Outline</a:t>
            </a:r>
            <a:endParaRPr lang="en-US" sz="2600" dirty="0">
              <a:solidFill>
                <a:srgbClr val="C00000"/>
              </a:solidFill>
            </a:endParaRPr>
          </a:p>
          <a:p>
            <a:pPr marL="514350" indent="-514350">
              <a:spcBef>
                <a:spcPts val="1224"/>
              </a:spcBef>
              <a:buAutoNum type="arabicPeriod"/>
            </a:pPr>
            <a:r>
              <a:rPr lang="en-US" sz="2500" dirty="0">
                <a:solidFill>
                  <a:srgbClr val="C00000"/>
                </a:solidFill>
              </a:rPr>
              <a:t>Shallow-water equations</a:t>
            </a:r>
          </a:p>
          <a:p>
            <a:pPr marL="0" indent="0">
              <a:spcBef>
                <a:spcPts val="1224"/>
              </a:spcBef>
              <a:buNone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	Discrete-dispersion method</a:t>
            </a:r>
            <a:endParaRPr lang="en-US" sz="2400" dirty="0">
              <a:solidFill>
                <a:srgbClr val="C00000"/>
              </a:solidFill>
            </a:endParaRPr>
          </a:p>
          <a:p>
            <a:pPr marL="514350" indent="-514350">
              <a:spcBef>
                <a:spcPts val="1224"/>
              </a:spcBef>
              <a:buFont typeface="+mj-lt"/>
              <a:buAutoNum type="arabicPeriod" startAt="2"/>
            </a:pPr>
            <a:r>
              <a:rPr lang="en-US" sz="2500" dirty="0">
                <a:solidFill>
                  <a:srgbClr val="C00000"/>
                </a:solidFill>
              </a:rPr>
              <a:t>Staggered grid for shallow-water equations.</a:t>
            </a:r>
          </a:p>
          <a:p>
            <a:pPr marL="0" indent="0">
              <a:spcBef>
                <a:spcPts val="1224"/>
              </a:spcBef>
              <a:buNone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	Staggered in space</a:t>
            </a:r>
          </a:p>
          <a:p>
            <a:pPr marL="0" indent="0">
              <a:spcBef>
                <a:spcPts val="1224"/>
              </a:spcBef>
              <a:buNone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	Staggered in space &amp; time</a:t>
            </a:r>
          </a:p>
          <a:p>
            <a:pPr marL="0" indent="0">
              <a:spcBef>
                <a:spcPts val="1224"/>
              </a:spcBef>
              <a:buNone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	Forward-backward differencing</a:t>
            </a:r>
            <a:endParaRPr lang="en-US" sz="2400" dirty="0">
              <a:solidFill>
                <a:srgbClr val="C00000"/>
              </a:solidFill>
            </a:endParaRPr>
          </a:p>
          <a:p>
            <a:pPr marL="514350" indent="-514350">
              <a:spcBef>
                <a:spcPts val="1224"/>
              </a:spcBef>
              <a:buFont typeface="+mj-lt"/>
              <a:buAutoNum type="arabicPeriod" startAt="3"/>
            </a:pPr>
            <a:r>
              <a:rPr lang="en-US" sz="2500" dirty="0">
                <a:solidFill>
                  <a:srgbClr val="C00000"/>
                </a:solidFill>
              </a:rPr>
              <a:t>Examples (Codes)</a:t>
            </a:r>
          </a:p>
          <a:p>
            <a:pPr marL="514350" indent="-514350">
              <a:spcBef>
                <a:spcPts val="1224"/>
              </a:spcBef>
              <a:buFont typeface="+mj-lt"/>
              <a:buAutoNum type="arabicPeriod" startAt="3"/>
            </a:pPr>
            <a:r>
              <a:rPr lang="en-US" sz="2500" dirty="0">
                <a:solidFill>
                  <a:srgbClr val="C00000"/>
                </a:solidFill>
              </a:rPr>
              <a:t>Advantages/disadvantages</a:t>
            </a:r>
          </a:p>
          <a:p>
            <a:pPr marL="514350" indent="-514350">
              <a:spcBef>
                <a:spcPts val="1224"/>
              </a:spcBef>
              <a:buFont typeface="+mj-lt"/>
              <a:buAutoNum type="arabicPeriod" startAt="3"/>
            </a:pPr>
            <a:endParaRPr lang="en-US" sz="2600" dirty="0">
              <a:solidFill>
                <a:srgbClr val="C00000"/>
              </a:solidFill>
            </a:endParaRPr>
          </a:p>
          <a:p>
            <a:pPr marL="0" indent="0">
              <a:spcBef>
                <a:spcPts val="1224"/>
              </a:spcBef>
              <a:buNone/>
            </a:pPr>
            <a:r>
              <a:rPr lang="en-US" altLang="zh-CN" sz="2600" dirty="0">
                <a:solidFill>
                  <a:schemeClr val="accent6">
                    <a:lumMod val="50000"/>
                  </a:schemeClr>
                </a:solidFill>
              </a:rPr>
              <a:t>	</a:t>
            </a:r>
          </a:p>
          <a:p>
            <a:pPr marL="0" indent="0">
              <a:spcBef>
                <a:spcPts val="1224"/>
              </a:spcBef>
              <a:buNone/>
            </a:pPr>
            <a:endParaRPr lang="en-US" sz="2600" dirty="0">
              <a:solidFill>
                <a:schemeClr val="accent6">
                  <a:lumMod val="50000"/>
                </a:schemeClr>
              </a:solidFill>
            </a:endParaRPr>
          </a:p>
          <a:p>
            <a:pPr marL="0" indent="0">
              <a:spcBef>
                <a:spcPts val="1224"/>
              </a:spcBef>
              <a:buNone/>
            </a:pPr>
            <a:r>
              <a:rPr lang="en-US" sz="2600" dirty="0">
                <a:solidFill>
                  <a:schemeClr val="accent6">
                    <a:lumMod val="50000"/>
                  </a:schemeClr>
                </a:solidFill>
              </a:rPr>
              <a:t>  </a:t>
            </a:r>
          </a:p>
          <a:p>
            <a:pPr marL="0" indent="0">
              <a:spcBef>
                <a:spcPts val="1224"/>
              </a:spcBef>
              <a:buNone/>
            </a:pPr>
            <a:r>
              <a:rPr lang="en-US" sz="2600" dirty="0"/>
              <a:t>    </a:t>
            </a:r>
            <a:br>
              <a:rPr lang="en-US" sz="2600" dirty="0"/>
            </a:br>
            <a:endParaRPr lang="en-US" sz="2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2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9/29/20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F96247-693C-E24C-8355-EECA17EBE33F}"/>
              </a:ext>
            </a:extLst>
          </p:cNvPr>
          <p:cNvSpPr txBox="1"/>
          <p:nvPr/>
        </p:nvSpPr>
        <p:spPr>
          <a:xfrm>
            <a:off x="127396" y="4449421"/>
            <a:ext cx="2877693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dirty="0">
                <a:solidFill>
                  <a:schemeClr val="bg1"/>
                </a:solidFill>
              </a:rPr>
              <a:t>Class #12 (Chapter 4.1, 4.2) </a:t>
            </a:r>
          </a:p>
          <a:p>
            <a:r>
              <a:rPr lang="en-US" sz="2300" dirty="0">
                <a:solidFill>
                  <a:schemeClr val="bg1"/>
                </a:solidFill>
              </a:rPr>
              <a:t>Staggered grids in time and space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84BCCBD1-C72A-194F-9B3E-0E88B0284006}"/>
              </a:ext>
            </a:extLst>
          </p:cNvPr>
          <p:cNvSpPr txBox="1">
            <a:spLocks/>
          </p:cNvSpPr>
          <p:nvPr/>
        </p:nvSpPr>
        <p:spPr>
          <a:xfrm>
            <a:off x="185688" y="1359617"/>
            <a:ext cx="2819401" cy="3292654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 algn="l" rtl="0" eaLnBrk="1" latinLnBrk="0" hangingPunct="1">
              <a:spcBef>
                <a:spcPct val="20000"/>
              </a:spcBef>
              <a:spcAft>
                <a:spcPts val="1000"/>
              </a:spcAft>
              <a:buClr>
                <a:schemeClr val="accent1"/>
              </a:buClr>
              <a:buSzPct val="85000"/>
              <a:buFont typeface="Wingdings 2"/>
              <a:buNone/>
              <a:defRPr kumimoji="0"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"/>
              <a:buNone/>
              <a:defRPr kumimoji="0"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75000"/>
              <a:buFont typeface="Wingdings 2"/>
              <a:buNone/>
              <a:defRPr kumimoji="0"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70000"/>
              <a:buFont typeface="Wingdings"/>
              <a:buNone/>
              <a:defRPr kumimoji="0"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ct val="20000"/>
              </a:spcBef>
              <a:buClr>
                <a:schemeClr val="accent5"/>
              </a:buClr>
              <a:buFontTx/>
              <a:buNone/>
              <a:defRPr kumimoji="0"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90000"/>
              <a:buChar char="•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rtl="0" eaLnBrk="1" latinLnBrk="0" hangingPunct="1">
              <a:spcBef>
                <a:spcPct val="20000"/>
              </a:spcBef>
              <a:buClr>
                <a:schemeClr val="accent4">
                  <a:shade val="75000"/>
                </a:schemeClr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77440" indent="-182880" algn="l" rtl="0" eaLnBrk="1" latinLnBrk="0" hangingPunct="1">
              <a:spcBef>
                <a:spcPct val="20000"/>
              </a:spcBef>
              <a:buClr>
                <a:schemeClr val="accent2">
                  <a:shade val="75000"/>
                </a:schemeClr>
              </a:buClr>
              <a:buSzPct val="90000"/>
              <a:buChar char="•"/>
              <a:defRPr kumimoji="0" sz="140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1224"/>
              </a:spcBef>
            </a:pPr>
            <a:r>
              <a:rPr lang="en-US" sz="2000" dirty="0">
                <a:solidFill>
                  <a:schemeClr val="tx1"/>
                </a:solidFill>
              </a:rPr>
              <a:t>Class #11 (Chapter 4.1)</a:t>
            </a:r>
          </a:p>
          <a:p>
            <a:pPr fontAlgn="auto">
              <a:spcBef>
                <a:spcPts val="1224"/>
              </a:spcBef>
            </a:pPr>
            <a:r>
              <a:rPr lang="en-US" sz="2000" dirty="0">
                <a:solidFill>
                  <a:schemeClr val="tx1"/>
                </a:solidFill>
              </a:rPr>
              <a:t>1) PDE with two variables</a:t>
            </a:r>
          </a:p>
          <a:p>
            <a:pPr fontAlgn="auto">
              <a:spcBef>
                <a:spcPts val="1224"/>
              </a:spcBef>
            </a:pPr>
            <a:r>
              <a:rPr lang="en-US" sz="2000" dirty="0">
                <a:solidFill>
                  <a:schemeClr val="tx1"/>
                </a:solidFill>
              </a:rPr>
              <a:t>2) Shallow-water equations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schemeClr val="tx1"/>
                </a:solidFill>
              </a:rPr>
              <a:t>3) Staggered grids in time</a:t>
            </a:r>
          </a:p>
        </p:txBody>
      </p:sp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3AD8B01A-DD02-FF4A-86C5-E50CBA8C97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4800" y="6410848"/>
            <a:ext cx="3581400" cy="365760"/>
          </a:xfrm>
        </p:spPr>
        <p:txBody>
          <a:bodyPr/>
          <a:lstStyle/>
          <a:p>
            <a:pPr>
              <a:defRPr/>
            </a:pPr>
            <a:r>
              <a:rPr lang="nl-NL" dirty="0"/>
              <a:t>PHYS 8750, </a:t>
            </a:r>
            <a:r>
              <a:rPr lang="nl-NL" dirty="0" err="1"/>
              <a:t>Clemson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3333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7B2FC3-67D4-AA41-BEAE-8EF61904FB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Copperplate" panose="02000504000000020004" pitchFamily="2" charset="77"/>
              </a:rPr>
              <a:t>Shallow-Water Equations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3F9018B-8A1A-5847-A9A2-1B0C010C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9/29/20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76B980-076B-104A-9680-D847DEB99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FBC1A-D1AB-074B-97D1-26C74082226E}" type="slidenum">
              <a:rPr lang="en-US" smtClean="0"/>
              <a:pPr/>
              <a:t>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16AEC23-19D7-BD46-9B19-F35372EAB70A}"/>
                  </a:ext>
                </a:extLst>
              </p:cNvPr>
              <p:cNvSpPr txBox="1"/>
              <p:nvPr/>
            </p:nvSpPr>
            <p:spPr>
              <a:xfrm>
                <a:off x="2732036" y="2357446"/>
                <a:ext cx="5774436" cy="1909754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  <a:spcBef>
                    <a:spcPts val="12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𝑀𝑜𝑚𝑒𝑛𝑡𝑢𝑚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𝐸𝑞𝑢𝑎𝑡𝑖𝑜𝑛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:         </m:t>
                      </m:r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U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000" b="0" dirty="0">
                  <a:ea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  <a:spcBef>
                    <a:spcPts val="12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𝐶𝑜𝑛𝑡𝑖𝑛𝑢𝑖𝑡𝑦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𝐸𝑞𝑢𝑎𝑡𝑖𝑜𝑛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:           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sz="200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2000">
                          <a:latin typeface="Cambria Math" panose="02040503050406030204" pitchFamily="18" charset="0"/>
                        </a:rPr>
                        <m:t>U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000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16AEC23-19D7-BD46-9B19-F35372EAB7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2036" y="2357446"/>
                <a:ext cx="5774436" cy="190975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58D9AA5B-6FB2-9B4A-827B-4E4C099E5708}"/>
              </a:ext>
            </a:extLst>
          </p:cNvPr>
          <p:cNvSpPr txBox="1"/>
          <p:nvPr/>
        </p:nvSpPr>
        <p:spPr>
          <a:xfrm>
            <a:off x="442402" y="4294763"/>
            <a:ext cx="8396798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  <a:latin typeface="Copperplate" panose="02000504000000020004" pitchFamily="2" charset="77"/>
              </a:rPr>
              <a:t>Physics: </a:t>
            </a:r>
          </a:p>
          <a:p>
            <a:endParaRPr lang="en-US" sz="2000" dirty="0">
              <a:solidFill>
                <a:srgbClr val="C00000"/>
              </a:solidFill>
              <a:latin typeface="Copperplate" panose="02000504000000020004" pitchFamily="2" charset="77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en-US" sz="1900" dirty="0">
                <a:latin typeface="+mj-lt"/>
              </a:rPr>
              <a:t>Higher depth would be pulled down by gravity, which leads to horizontal motions.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US" sz="1900" dirty="0">
                <a:latin typeface="+mj-lt"/>
              </a:rPr>
              <a:t>Building up of horizontal motions will lead to changes to water depths.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US" sz="1900" dirty="0">
                <a:latin typeface="+mj-lt"/>
              </a:rPr>
              <a:t>Addition to this: advection of water depth and velocity by the mean flow.</a:t>
            </a:r>
          </a:p>
        </p:txBody>
      </p:sp>
      <p:pic>
        <p:nvPicPr>
          <p:cNvPr id="20" name="Content Placeholder 19">
            <a:extLst>
              <a:ext uri="{FF2B5EF4-FFF2-40B4-BE49-F238E27FC236}">
                <a16:creationId xmlns:a16="http://schemas.microsoft.com/office/drawing/2014/main" id="{592FDB12-AD69-724F-AF66-46FBA91385D9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3"/>
          <a:stretch>
            <a:fillRect/>
          </a:stretch>
        </p:blipFill>
        <p:spPr>
          <a:xfrm>
            <a:off x="1791119" y="1371600"/>
            <a:ext cx="5828881" cy="875583"/>
          </a:xfr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13A58CF7-35FA-6846-B424-8BE9415032AE}"/>
              </a:ext>
            </a:extLst>
          </p:cNvPr>
          <p:cNvSpPr txBox="1"/>
          <p:nvPr/>
        </p:nvSpPr>
        <p:spPr>
          <a:xfrm>
            <a:off x="-62395" y="2958380"/>
            <a:ext cx="27944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2060"/>
                </a:solidFill>
              </a:rPr>
              <a:t>Shallow-Water </a:t>
            </a:r>
          </a:p>
          <a:p>
            <a:pPr algn="ctr"/>
            <a:r>
              <a:rPr lang="en-US" sz="2000" dirty="0">
                <a:solidFill>
                  <a:srgbClr val="002060"/>
                </a:solidFill>
              </a:rPr>
              <a:t>Equations:</a:t>
            </a:r>
          </a:p>
        </p:txBody>
      </p:sp>
      <p:sp>
        <p:nvSpPr>
          <p:cNvPr id="13" name="Footer Placeholder 3">
            <a:extLst>
              <a:ext uri="{FF2B5EF4-FFF2-40B4-BE49-F238E27FC236}">
                <a16:creationId xmlns:a16="http://schemas.microsoft.com/office/drawing/2014/main" id="{96B89649-0D45-AD45-8788-AB84E70A7F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4800" y="6410848"/>
            <a:ext cx="3581400" cy="365760"/>
          </a:xfrm>
        </p:spPr>
        <p:txBody>
          <a:bodyPr/>
          <a:lstStyle/>
          <a:p>
            <a:pPr>
              <a:defRPr/>
            </a:pPr>
            <a:r>
              <a:rPr lang="nl-NL" dirty="0"/>
              <a:t>PHYS 8750, </a:t>
            </a:r>
            <a:r>
              <a:rPr lang="nl-NL" dirty="0" err="1"/>
              <a:t>Clemson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10720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92C532-66DC-EA4B-8BCC-FF7668D33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C4C3F57-AA4D-7A4E-A1E0-2AEFB017CE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9/29/20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A730DD-3580-064B-91ED-A481AFA01A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nl-NL" dirty="0"/>
              <a:t>PHYS 8750, </a:t>
            </a:r>
            <a:r>
              <a:rPr lang="nl-NL" dirty="0" err="1"/>
              <a:t>Clemson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EDAF66-BB7D-5E41-9132-AC468EBB9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FBC1A-D1AB-074B-97D1-26C74082226E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F805B33-7C2E-EF4C-92AC-082BFA2DCA7B}"/>
              </a:ext>
            </a:extLst>
          </p:cNvPr>
          <p:cNvSpPr txBox="1">
            <a:spLocks/>
          </p:cNvSpPr>
          <p:nvPr/>
        </p:nvSpPr>
        <p:spPr>
          <a:xfrm>
            <a:off x="301752" y="267420"/>
            <a:ext cx="8534400" cy="758952"/>
          </a:xfrm>
          <a:prstGeom prst="rect">
            <a:avLst/>
          </a:prstGeom>
        </p:spPr>
        <p:txBody>
          <a:bodyPr vert="horz" anchor="b">
            <a:normAutofit/>
          </a:bodyPr>
          <a:lstStyle>
            <a:lvl1pPr algn="ctr" rtl="0" eaLnBrk="1" latinLnBrk="0" hangingPunct="1">
              <a:spcBef>
                <a:spcPct val="0"/>
              </a:spcBef>
              <a:buNone/>
              <a:defRPr kumimoji="0" sz="3300" kern="1200">
                <a:solidFill>
                  <a:schemeClr val="accent3">
                    <a:shade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dirty="0">
                <a:latin typeface="Copperplate" panose="02000504000000020004" pitchFamily="2" charset="77"/>
              </a:rPr>
              <a:t>Discrete-Dispersion Relation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3365A87-1A99-934D-A443-13A94C31C52D}"/>
                  </a:ext>
                </a:extLst>
              </p:cNvPr>
              <p:cNvSpPr txBox="1"/>
              <p:nvPr/>
            </p:nvSpPr>
            <p:spPr>
              <a:xfrm>
                <a:off x="559669" y="1295400"/>
                <a:ext cx="2590800" cy="1832809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  <a:spcBef>
                    <a:spcPts val="12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U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000" b="0" dirty="0">
                  <a:ea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  <a:spcBef>
                    <a:spcPts val="12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sz="200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2000">
                          <a:latin typeface="Cambria Math" panose="02040503050406030204" pitchFamily="18" charset="0"/>
                        </a:rPr>
                        <m:t>U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000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3365A87-1A99-934D-A443-13A94C31C5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669" y="1295400"/>
                <a:ext cx="2590800" cy="183280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ight Arrow 8">
            <a:extLst>
              <a:ext uri="{FF2B5EF4-FFF2-40B4-BE49-F238E27FC236}">
                <a16:creationId xmlns:a16="http://schemas.microsoft.com/office/drawing/2014/main" id="{EC967FCA-428F-AA43-9A85-C276D229BAED}"/>
              </a:ext>
            </a:extLst>
          </p:cNvPr>
          <p:cNvSpPr/>
          <p:nvPr/>
        </p:nvSpPr>
        <p:spPr>
          <a:xfrm>
            <a:off x="3428999" y="2114071"/>
            <a:ext cx="1719943" cy="20139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213242B-2E90-7A4F-AD3D-A0FD64680502}"/>
                  </a:ext>
                </a:extLst>
              </p:cNvPr>
              <p:cNvSpPr txBox="1"/>
              <p:nvPr/>
            </p:nvSpPr>
            <p:spPr>
              <a:xfrm>
                <a:off x="5307729" y="1711668"/>
                <a:ext cx="3505200" cy="1000274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  <a:spcBef>
                    <a:spcPts val="12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U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000" b="0" dirty="0">
                  <a:ea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  <a:spcBef>
                    <a:spcPts val="12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sz="200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2000">
                          <a:latin typeface="Cambria Math" panose="02040503050406030204" pitchFamily="18" charset="0"/>
                        </a:rPr>
                        <m:t>U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0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213242B-2E90-7A4F-AD3D-A0FD646805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7729" y="1711668"/>
                <a:ext cx="3505200" cy="100027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FB44717D-A529-5D43-870C-92292D3C93B7}"/>
              </a:ext>
            </a:extLst>
          </p:cNvPr>
          <p:cNvSpPr txBox="1"/>
          <p:nvPr/>
        </p:nvSpPr>
        <p:spPr>
          <a:xfrm>
            <a:off x="3628136" y="1558061"/>
            <a:ext cx="1600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E7B04"/>
                </a:solidFill>
              </a:rPr>
              <a:t>leapfrog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0FCE12D-25B1-1544-9827-9F3B37ECD0D0}"/>
              </a:ext>
            </a:extLst>
          </p:cNvPr>
          <p:cNvSpPr txBox="1"/>
          <p:nvPr/>
        </p:nvSpPr>
        <p:spPr>
          <a:xfrm>
            <a:off x="3428999" y="2418172"/>
            <a:ext cx="160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E7B04"/>
                </a:solidFill>
              </a:rPr>
              <a:t>Center space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5569C2E-6196-1F4E-AFA6-97D9CD029942}"/>
                  </a:ext>
                </a:extLst>
              </p:cNvPr>
              <p:cNvSpPr txBox="1"/>
              <p:nvPr/>
            </p:nvSpPr>
            <p:spPr>
              <a:xfrm>
                <a:off x="1981200" y="3276600"/>
                <a:ext cx="5536332" cy="634341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  <a:spcBef>
                    <a:spcPts val="12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  <m:r>
                        <a:rPr lang="en-US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𝑘𝑗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  <m:r>
                        <a:rPr lang="en-US" sz="2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𝑘𝑗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sz="2000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5569C2E-6196-1F4E-AFA6-97D9CD0299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1200" y="3276600"/>
                <a:ext cx="5536332" cy="63434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1D55A9A-F57A-6144-9374-826EE7E32776}"/>
                  </a:ext>
                </a:extLst>
              </p:cNvPr>
              <p:cNvSpPr txBox="1"/>
              <p:nvPr/>
            </p:nvSpPr>
            <p:spPr>
              <a:xfrm>
                <a:off x="2178012" y="4322103"/>
                <a:ext cx="5213388" cy="1926297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  <a:spcBef>
                    <a:spcPts val="12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𝑠𝑖𝑛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num>
                            <m:den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den>
                          </m:f>
                          <m:r>
                            <a:rPr lang="en-US" sz="200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U</m:t>
                          </m:r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𝑠𝑖𝑛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num>
                            <m:den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</m:e>
                      </m:d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𝑠𝑖𝑛𝑘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000" b="0" dirty="0">
                  <a:ea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  <a:spcBef>
                    <a:spcPts val="12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𝑠𝑖𝑛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num>
                            <m:den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den>
                          </m:f>
                          <m:r>
                            <a:rPr lang="en-US" sz="200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U</m:t>
                          </m:r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𝑠𝑖𝑛𝑘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num>
                            <m:den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</m:e>
                      </m:d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𝑠𝑖𝑛𝑘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000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1D55A9A-F57A-6144-9374-826EE7E327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8012" y="4322103"/>
                <a:ext cx="5213388" cy="192629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Down Arrow 14">
            <a:extLst>
              <a:ext uri="{FF2B5EF4-FFF2-40B4-BE49-F238E27FC236}">
                <a16:creationId xmlns:a16="http://schemas.microsoft.com/office/drawing/2014/main" id="{7F198705-6F25-9B46-A87B-B3C8E17B3A6C}"/>
              </a:ext>
            </a:extLst>
          </p:cNvPr>
          <p:cNvSpPr/>
          <p:nvPr/>
        </p:nvSpPr>
        <p:spPr>
          <a:xfrm>
            <a:off x="4572000" y="3943771"/>
            <a:ext cx="356470" cy="326420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675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92C532-66DC-EA4B-8BCC-FF7668D33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C4C3F57-AA4D-7A4E-A1E0-2AEFB017CE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9/29/20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EDAF66-BB7D-5E41-9132-AC468EBB9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FBC1A-D1AB-074B-97D1-26C74082226E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F805B33-7C2E-EF4C-92AC-082BFA2DCA7B}"/>
              </a:ext>
            </a:extLst>
          </p:cNvPr>
          <p:cNvSpPr txBox="1">
            <a:spLocks/>
          </p:cNvSpPr>
          <p:nvPr/>
        </p:nvSpPr>
        <p:spPr>
          <a:xfrm>
            <a:off x="301752" y="267420"/>
            <a:ext cx="8534400" cy="758952"/>
          </a:xfrm>
          <a:prstGeom prst="rect">
            <a:avLst/>
          </a:prstGeom>
        </p:spPr>
        <p:txBody>
          <a:bodyPr vert="horz" anchor="b">
            <a:normAutofit/>
          </a:bodyPr>
          <a:lstStyle>
            <a:lvl1pPr algn="ctr" rtl="0" eaLnBrk="1" latinLnBrk="0" hangingPunct="1">
              <a:spcBef>
                <a:spcPct val="0"/>
              </a:spcBef>
              <a:buNone/>
              <a:defRPr kumimoji="0" sz="3300" kern="1200">
                <a:solidFill>
                  <a:schemeClr val="accent3">
                    <a:shade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dirty="0">
                <a:latin typeface="Copperplate" panose="02000504000000020004" pitchFamily="2" charset="77"/>
              </a:rPr>
              <a:t>Discrete-Dispersion Relation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6E64043-432B-C140-970E-FA24425611CB}"/>
                  </a:ext>
                </a:extLst>
              </p:cNvPr>
              <p:cNvSpPr txBox="1"/>
              <p:nvPr/>
            </p:nvSpPr>
            <p:spPr>
              <a:xfrm>
                <a:off x="1404884" y="1532389"/>
                <a:ext cx="6417357" cy="793807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𝑠𝑖𝑛</m:t>
                                  </m:r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∆</m:t>
                                  </m:r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∆</m:t>
                                  </m:r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den>
                              </m:f>
                              <m:r>
                                <a:rPr lang="en-US" sz="220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n-US" sz="2200">
                                  <a:latin typeface="Cambria Math" panose="02040503050406030204" pitchFamily="18" charset="0"/>
                                </a:rPr>
                                <m:t>U</m:t>
                              </m:r>
                              <m:f>
                                <m:f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𝑠𝑖𝑛𝑘</m:t>
                                  </m:r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∆</m:t>
                                  </m:r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∆</m:t>
                                  </m:r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𝑔𝐻</m:t>
                      </m:r>
                      <m:sSup>
                        <m:sSupPr>
                          <m:ctrlPr>
                            <a:rPr lang="en-US" sz="2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𝑠𝑖𝑛𝑘</m:t>
                                  </m:r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∆</m:t>
                                  </m:r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∆</m:t>
                                  </m:r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200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6E64043-432B-C140-970E-FA24425611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4884" y="1532389"/>
                <a:ext cx="6417357" cy="79380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FABA9B1-EF03-3346-AD39-C01F716AEAD3}"/>
                  </a:ext>
                </a:extLst>
              </p:cNvPr>
              <p:cNvSpPr txBox="1"/>
              <p:nvPr/>
            </p:nvSpPr>
            <p:spPr>
              <a:xfrm>
                <a:off x="361965" y="2514336"/>
                <a:ext cx="7048469" cy="4650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rgbClr val="7030A0"/>
                    </a:solidFill>
                    <a:latin typeface="+mj-lt"/>
                  </a:rPr>
                  <a:t>Define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</m:t>
                    </m:r>
                    <m:r>
                      <a:rPr lang="en-US" sz="2000" b="0" i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2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𝑔𝐻</m:t>
                        </m:r>
                      </m:e>
                    </m:rad>
                    <m:r>
                      <a:rPr lang="en-US" sz="20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000" dirty="0">
                    <a:solidFill>
                      <a:srgbClr val="7030A0"/>
                    </a:solidFill>
                  </a:rPr>
                  <a:t> </a:t>
                </a:r>
                <a:r>
                  <a:rPr lang="en-US" sz="2000" dirty="0">
                    <a:solidFill>
                      <a:srgbClr val="7030A0"/>
                    </a:solidFill>
                    <a:latin typeface="+mj-lt"/>
                  </a:rPr>
                  <a:t>discrete-dispersion relation: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FABA9B1-EF03-3346-AD39-C01F716AEA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965" y="2514336"/>
                <a:ext cx="7048469" cy="465064"/>
              </a:xfrm>
              <a:prstGeom prst="rect">
                <a:avLst/>
              </a:prstGeom>
              <a:blipFill>
                <a:blip r:embed="rId3"/>
                <a:stretch>
                  <a:fillRect l="-901" b="-1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02A6BB69-1846-4048-8E53-3F985679775D}"/>
                  </a:ext>
                </a:extLst>
              </p:cNvPr>
              <p:cNvSpPr/>
              <p:nvPr/>
            </p:nvSpPr>
            <p:spPr>
              <a:xfrm>
                <a:off x="2597338" y="2890616"/>
                <a:ext cx="3671839" cy="7284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𝑠𝑖𝑛</m:t>
                      </m:r>
                      <m:r>
                        <a:rPr lang="en-US" sz="22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r>
                        <a:rPr lang="en-US" sz="22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22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sz="22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sz="2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a:rPr lang="en-US" sz="2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sz="2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d>
                        <m:dPr>
                          <m:ctrlPr>
                            <a:rPr lang="en-US" sz="2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  <m:r>
                            <a:rPr lang="en-US" sz="2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±</m:t>
                          </m:r>
                          <m:r>
                            <a:rPr lang="en-US" sz="2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  <m:r>
                        <a:rPr lang="en-US" sz="22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𝑠𝑖𝑛𝑘</m:t>
                      </m:r>
                      <m:r>
                        <a:rPr lang="en-US" sz="22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22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2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02A6BB69-1846-4048-8E53-3F98567977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7338" y="2890616"/>
                <a:ext cx="3671839" cy="728405"/>
              </a:xfrm>
              <a:prstGeom prst="rect">
                <a:avLst/>
              </a:prstGeom>
              <a:blipFill>
                <a:blip r:embed="rId4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950964B-7BB6-944A-A734-044E8A09834E}"/>
                  </a:ext>
                </a:extLst>
              </p:cNvPr>
              <p:cNvSpPr txBox="1"/>
              <p:nvPr/>
            </p:nvSpPr>
            <p:spPr>
              <a:xfrm>
                <a:off x="361965" y="3654365"/>
                <a:ext cx="824863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chemeClr val="tx1"/>
                    </a:solidFill>
                    <a:latin typeface="+mj-lt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</a:t>
                </a:r>
                <a:r>
                  <a:rPr lang="en-US" sz="2000" dirty="0">
                    <a:solidFill>
                      <a:schemeClr val="tx1"/>
                    </a:solidFill>
                    <a:latin typeface="+mj-lt"/>
                  </a:rPr>
                  <a:t>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+mj-lt"/>
                  </a:rPr>
                  <a:t>determines wave phase,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+mj-lt"/>
                  </a:rPr>
                  <a:t>gives growth rates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950964B-7BB6-944A-A734-044E8A0983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965" y="3654365"/>
                <a:ext cx="8248635" cy="400110"/>
              </a:xfrm>
              <a:prstGeom prst="rect">
                <a:avLst/>
              </a:prstGeom>
              <a:blipFill>
                <a:blip r:embed="rId5"/>
                <a:stretch>
                  <a:fillRect l="-769" t="-12903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46289DB-5A59-3944-81BD-29C5B8C34E66}"/>
                  </a:ext>
                </a:extLst>
              </p:cNvPr>
              <p:cNvSpPr txBox="1"/>
              <p:nvPr/>
            </p:nvSpPr>
            <p:spPr>
              <a:xfrm>
                <a:off x="361964" y="4095690"/>
                <a:ext cx="824863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rgbClr val="7030A0"/>
                    </a:solidFill>
                    <a:latin typeface="+mj-lt"/>
                  </a:rPr>
                  <a:t>To avoid amplitude growth,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US" sz="2000" dirty="0">
                    <a:solidFill>
                      <a:srgbClr val="7030A0"/>
                    </a:solidFill>
                    <a:latin typeface="+mj-lt"/>
                  </a:rPr>
                  <a:t> cannot have imaginary part: 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46289DB-5A59-3944-81BD-29C5B8C34E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964" y="4095690"/>
                <a:ext cx="8248635" cy="400110"/>
              </a:xfrm>
              <a:prstGeom prst="rect">
                <a:avLst/>
              </a:prstGeom>
              <a:blipFill>
                <a:blip r:embed="rId6"/>
                <a:stretch>
                  <a:fillRect l="-769" t="-6061" b="-24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A808BE27-F101-AC44-ADB4-7DA09A18DBCB}"/>
                  </a:ext>
                </a:extLst>
              </p:cNvPr>
              <p:cNvSpPr/>
              <p:nvPr/>
            </p:nvSpPr>
            <p:spPr>
              <a:xfrm>
                <a:off x="2597338" y="4461685"/>
                <a:ext cx="4032451" cy="7375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22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num>
                            <m:den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  <m:d>
                            <m:dPr>
                              <m:ctrlP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±</m:t>
                              </m:r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</m:d>
                          <m:r>
                            <a:rPr lang="en-US" sz="2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𝑠𝑖𝑛𝑘</m:t>
                          </m:r>
                          <m:r>
                            <a:rPr lang="en-US" sz="2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sz="2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20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𝑠𝑖𝑛</m:t>
                          </m:r>
                          <m:r>
                            <a:rPr lang="en-US" sz="2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sz="2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sz="2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sz="22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A808BE27-F101-AC44-ADB4-7DA09A18DB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7338" y="4461685"/>
                <a:ext cx="4032451" cy="737510"/>
              </a:xfrm>
              <a:prstGeom prst="rect">
                <a:avLst/>
              </a:prstGeom>
              <a:blipFill>
                <a:blip r:embed="rId7"/>
                <a:stretch>
                  <a:fillRect b="-50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35770F73-6CAF-A843-A4F7-C0D77AB1A211}"/>
                  </a:ext>
                </a:extLst>
              </p:cNvPr>
              <p:cNvSpPr/>
              <p:nvPr/>
            </p:nvSpPr>
            <p:spPr>
              <a:xfrm>
                <a:off x="3263093" y="5334000"/>
                <a:ext cx="5136406" cy="7375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2200" i="1" smtClean="0">
                              <a:solidFill>
                                <a:srgbClr val="0E7B0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200" i="1">
                                  <a:solidFill>
                                    <a:srgbClr val="0E7B0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i="1">
                                  <a:solidFill>
                                    <a:srgbClr val="0E7B04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sz="2200" i="1">
                                  <a:solidFill>
                                    <a:srgbClr val="0E7B04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num>
                            <m:den>
                              <m:r>
                                <a:rPr lang="en-US" sz="2200" i="1">
                                  <a:solidFill>
                                    <a:srgbClr val="0E7B04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sz="2200" i="1">
                                  <a:solidFill>
                                    <a:srgbClr val="0E7B04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  <m:d>
                            <m:dPr>
                              <m:ctrlPr>
                                <a:rPr lang="en-US" sz="2200" i="1">
                                  <a:solidFill>
                                    <a:srgbClr val="0E7B04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solidFill>
                                    <a:srgbClr val="0E7B04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en-US" sz="2200" i="1">
                                  <a:solidFill>
                                    <a:srgbClr val="0E7B04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±</m:t>
                              </m:r>
                              <m:r>
                                <a:rPr lang="en-US" sz="2200" i="1">
                                  <a:solidFill>
                                    <a:srgbClr val="0E7B04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</m:d>
                        </m:e>
                      </m:d>
                      <m:r>
                        <a:rPr lang="en-US" sz="2200" smtClean="0">
                          <a:solidFill>
                            <a:srgbClr val="0E7B0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sz="2200" b="0" i="0" smtClean="0">
                          <a:solidFill>
                            <a:srgbClr val="0E7B0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1,  </m:t>
                      </m:r>
                      <m:r>
                        <m:rPr>
                          <m:sty m:val="p"/>
                        </m:rPr>
                        <a:rPr lang="en-US" sz="2200" b="0" i="0" smtClean="0">
                          <a:solidFill>
                            <a:srgbClr val="0E7B0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if</m:t>
                      </m:r>
                      <m:r>
                        <a:rPr lang="en-US" sz="2200" b="0" i="0" smtClean="0">
                          <a:solidFill>
                            <a:srgbClr val="0E7B0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200" b="0" i="0" smtClean="0">
                          <a:solidFill>
                            <a:srgbClr val="0E7B0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U</m:t>
                      </m:r>
                      <m:r>
                        <a:rPr lang="en-US" sz="2200" b="0" i="0" smtClean="0">
                          <a:solidFill>
                            <a:srgbClr val="0E7B0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=0,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200" i="1">
                              <a:solidFill>
                                <a:srgbClr val="0E7B0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i="1">
                              <a:solidFill>
                                <a:srgbClr val="0E7B0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  <m:f>
                            <m:fPr>
                              <m:ctrlPr>
                                <a:rPr lang="en-US" sz="2200" i="1">
                                  <a:solidFill>
                                    <a:srgbClr val="0E7B0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i="1">
                                  <a:solidFill>
                                    <a:srgbClr val="0E7B04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sz="2200" i="1">
                                  <a:solidFill>
                                    <a:srgbClr val="0E7B04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num>
                            <m:den>
                              <m:r>
                                <a:rPr lang="en-US" sz="2200" i="1">
                                  <a:solidFill>
                                    <a:srgbClr val="0E7B04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sz="2200" i="1">
                                  <a:solidFill>
                                    <a:srgbClr val="0E7B04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</m:e>
                      </m:d>
                      <m:r>
                        <a:rPr lang="en-US" sz="2200">
                          <a:solidFill>
                            <a:srgbClr val="0E7B0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≤1</m:t>
                      </m:r>
                    </m:oMath>
                  </m:oMathPara>
                </a14:m>
                <a:endParaRPr lang="en-US" sz="2200" dirty="0">
                  <a:solidFill>
                    <a:srgbClr val="0E7B04"/>
                  </a:solidFill>
                </a:endParaRP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35770F73-6CAF-A843-A4F7-C0D77AB1A2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3093" y="5334000"/>
                <a:ext cx="5136406" cy="737510"/>
              </a:xfrm>
              <a:prstGeom prst="rect">
                <a:avLst/>
              </a:prstGeom>
              <a:blipFill>
                <a:blip r:embed="rId8"/>
                <a:stretch>
                  <a:fillRect b="-34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BE1B4635-8912-BA4C-8AFF-6C0F7C47AE24}"/>
              </a:ext>
            </a:extLst>
          </p:cNvPr>
          <p:cNvSpPr txBox="1"/>
          <p:nvPr/>
        </p:nvSpPr>
        <p:spPr>
          <a:xfrm>
            <a:off x="457200" y="5464314"/>
            <a:ext cx="35814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E7B04"/>
                </a:solidFill>
                <a:latin typeface="+mj-lt"/>
              </a:rPr>
              <a:t>To satisfy this relation anytime:</a:t>
            </a:r>
          </a:p>
        </p:txBody>
      </p:sp>
      <p:sp>
        <p:nvSpPr>
          <p:cNvPr id="17" name="Footer Placeholder 3">
            <a:extLst>
              <a:ext uri="{FF2B5EF4-FFF2-40B4-BE49-F238E27FC236}">
                <a16:creationId xmlns:a16="http://schemas.microsoft.com/office/drawing/2014/main" id="{3BFB4596-1FCC-C841-8740-A2CF629C2E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4800" y="6410848"/>
            <a:ext cx="3581400" cy="365760"/>
          </a:xfrm>
        </p:spPr>
        <p:txBody>
          <a:bodyPr/>
          <a:lstStyle/>
          <a:p>
            <a:pPr>
              <a:defRPr/>
            </a:pPr>
            <a:r>
              <a:rPr lang="nl-NL" dirty="0"/>
              <a:t>PHYS 8750, </a:t>
            </a:r>
            <a:r>
              <a:rPr lang="nl-NL" dirty="0" err="1"/>
              <a:t>Clemson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89901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Arial" pitchFamily="-111" charset="0"/>
              </a:rPr>
              <a:t>Staggered grids: shallow-water </a:t>
            </a:r>
            <a:r>
              <a:rPr lang="en-US" dirty="0" err="1">
                <a:latin typeface="Arial" pitchFamily="-111" charset="0"/>
              </a:rPr>
              <a:t>eqs</a:t>
            </a:r>
            <a:endParaRPr lang="en-US" dirty="0">
              <a:latin typeface="Arial" pitchFamily="-111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FBC1A-D1AB-074B-97D1-26C74082226E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B50D27-513F-FB42-92C7-8E87E11C55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9/29/20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6D04C709-470D-6544-949C-3A1CC91220FD}"/>
                  </a:ext>
                </a:extLst>
              </p:cNvPr>
              <p:cNvSpPr txBox="1"/>
              <p:nvPr/>
            </p:nvSpPr>
            <p:spPr>
              <a:xfrm>
                <a:off x="251460" y="1470255"/>
                <a:ext cx="2849880" cy="1540165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25000"/>
                  </a:lnSpc>
                  <a:spcBef>
                    <a:spcPts val="12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U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000" b="0" dirty="0">
                  <a:ea typeface="Cambria Math" panose="02040503050406030204" pitchFamily="18" charset="0"/>
                </a:endParaRPr>
              </a:p>
              <a:p>
                <a:pPr>
                  <a:lnSpc>
                    <a:spcPct val="125000"/>
                  </a:lnSpc>
                  <a:spcBef>
                    <a:spcPts val="12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sz="200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2000">
                          <a:latin typeface="Cambria Math" panose="02040503050406030204" pitchFamily="18" charset="0"/>
                        </a:rPr>
                        <m:t>U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000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6D04C709-470D-6544-949C-3A1CC91220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460" y="1470255"/>
                <a:ext cx="2849880" cy="15401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F64784BA-AC7A-FC4F-A50C-6E1855E59D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4800" y="6410848"/>
            <a:ext cx="3581400" cy="365760"/>
          </a:xfrm>
        </p:spPr>
        <p:txBody>
          <a:bodyPr/>
          <a:lstStyle/>
          <a:p>
            <a:pPr>
              <a:defRPr/>
            </a:pPr>
            <a:r>
              <a:rPr lang="nl-NL" dirty="0"/>
              <a:t>PHYS 8750, </a:t>
            </a:r>
            <a:r>
              <a:rPr lang="nl-NL" dirty="0" err="1"/>
              <a:t>Clemson</a:t>
            </a:r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C37CBCD-3C8D-B441-BEED-5CA793B62876}"/>
              </a:ext>
            </a:extLst>
          </p:cNvPr>
          <p:cNvGrpSpPr/>
          <p:nvPr/>
        </p:nvGrpSpPr>
        <p:grpSpPr>
          <a:xfrm>
            <a:off x="3505200" y="1411412"/>
            <a:ext cx="5330952" cy="2457864"/>
            <a:chOff x="3189032" y="1676400"/>
            <a:chExt cx="5600700" cy="27432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3288842-0E22-8841-B672-AD2837C8F50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89032" y="1676400"/>
              <a:ext cx="5600700" cy="274320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6182D8D-10F0-F248-A6AD-4DCFAD525FDA}"/>
                </a:ext>
              </a:extLst>
            </p:cNvPr>
            <p:cNvSpPr txBox="1"/>
            <p:nvPr/>
          </p:nvSpPr>
          <p:spPr>
            <a:xfrm>
              <a:off x="3429000" y="2230212"/>
              <a:ext cx="1188146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423BFF"/>
                  </a:solidFill>
                  <a:latin typeface="+mn-lt"/>
                </a:rPr>
                <a:t>Unstaggered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F2BFB3A-5B8A-A245-B824-81D433B1BC5A}"/>
                </a:ext>
              </a:extLst>
            </p:cNvPr>
            <p:cNvSpPr txBox="1"/>
            <p:nvPr/>
          </p:nvSpPr>
          <p:spPr>
            <a:xfrm>
              <a:off x="3428753" y="3072948"/>
              <a:ext cx="970137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  <a:latin typeface="+mn-lt"/>
                </a:rPr>
                <a:t>Staggered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A84FAE7-30E6-584B-B3CB-20C513EBD10F}"/>
                  </a:ext>
                </a:extLst>
              </p:cNvPr>
              <p:cNvSpPr txBox="1"/>
              <p:nvPr/>
            </p:nvSpPr>
            <p:spPr>
              <a:xfrm>
                <a:off x="251461" y="3994698"/>
                <a:ext cx="2849880" cy="1126270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25000"/>
                  </a:lnSpc>
                  <a:spcBef>
                    <a:spcPts val="12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000" b="0" dirty="0">
                  <a:ea typeface="Cambria Math" panose="02040503050406030204" pitchFamily="18" charset="0"/>
                </a:endParaRPr>
              </a:p>
              <a:p>
                <a:pPr>
                  <a:lnSpc>
                    <a:spcPct val="125000"/>
                  </a:lnSpc>
                  <a:spcBef>
                    <a:spcPts val="12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b>
                      </m:sSub>
                      <m:r>
                        <a:rPr lang="en-US" sz="200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0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A84FAE7-30E6-584B-B3CB-20C513EBD1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461" y="3994698"/>
                <a:ext cx="2849880" cy="112627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Down Arrow 13">
            <a:extLst>
              <a:ext uri="{FF2B5EF4-FFF2-40B4-BE49-F238E27FC236}">
                <a16:creationId xmlns:a16="http://schemas.microsoft.com/office/drawing/2014/main" id="{83ABCBC1-3053-9744-B7D1-297E2E727F96}"/>
              </a:ext>
            </a:extLst>
          </p:cNvPr>
          <p:cNvSpPr/>
          <p:nvPr/>
        </p:nvSpPr>
        <p:spPr>
          <a:xfrm>
            <a:off x="1562100" y="3032191"/>
            <a:ext cx="266700" cy="893370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42EEB245-555E-A14B-B83F-57C016BB6CDD}"/>
                  </a:ext>
                </a:extLst>
              </p:cNvPr>
              <p:cNvSpPr/>
              <p:nvPr/>
            </p:nvSpPr>
            <p:spPr>
              <a:xfrm>
                <a:off x="4842639" y="4479757"/>
                <a:ext cx="3325334" cy="73513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𝑠𝑖𝑛</m:t>
                      </m:r>
                      <m:r>
                        <a:rPr lang="en-US" sz="220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r>
                        <a:rPr lang="en-US" sz="220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220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sz="220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=±</m:t>
                      </m:r>
                      <m:f>
                        <m:fPr>
                          <m:ctrlPr>
                            <a:rPr lang="en-US" sz="22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2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2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22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sz="22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a:rPr lang="en-US" sz="22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sz="22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22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𝑠𝑖𝑛</m:t>
                      </m:r>
                      <m:f>
                        <m:fPr>
                          <m:ctrlPr>
                            <a:rPr lang="en-US" sz="22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2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2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sz="22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num>
                        <m:den>
                          <m:r>
                            <a:rPr lang="en-US" sz="22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2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42EEB245-555E-A14B-B83F-57C016BB6C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2639" y="4479757"/>
                <a:ext cx="3325334" cy="735138"/>
              </a:xfrm>
              <a:prstGeom prst="rect">
                <a:avLst/>
              </a:prstGeom>
              <a:blipFill>
                <a:blip r:embed="rId6"/>
                <a:stretch>
                  <a:fillRect b="-3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C7C199F5-088C-4D40-9CAC-DBDA13A4DC9E}"/>
              </a:ext>
            </a:extLst>
          </p:cNvPr>
          <p:cNvSpPr txBox="1"/>
          <p:nvPr/>
        </p:nvSpPr>
        <p:spPr>
          <a:xfrm>
            <a:off x="3352800" y="4044481"/>
            <a:ext cx="70484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7030A0"/>
                </a:solidFill>
                <a:latin typeface="+mj-lt"/>
              </a:rPr>
              <a:t>Discrete-dispersion relation: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6EAB541C-612C-9C4E-BB20-FA2016E5183E}"/>
                  </a:ext>
                </a:extLst>
              </p:cNvPr>
              <p:cNvSpPr/>
              <p:nvPr/>
            </p:nvSpPr>
            <p:spPr>
              <a:xfrm>
                <a:off x="2120199" y="5330712"/>
                <a:ext cx="2064986" cy="76668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2200" i="1" smtClean="0">
                              <a:solidFill>
                                <a:srgbClr val="0E7B0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200" i="1">
                                  <a:solidFill>
                                    <a:srgbClr val="0E7B0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i="1">
                                  <a:solidFill>
                                    <a:srgbClr val="0E7B04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sz="2200" i="1">
                                  <a:solidFill>
                                    <a:srgbClr val="0E7B04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sz="2200" i="1">
                                  <a:solidFill>
                                    <a:srgbClr val="0E7B04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num>
                            <m:den>
                              <m:r>
                                <a:rPr lang="en-US" sz="2200" i="1">
                                  <a:solidFill>
                                    <a:srgbClr val="0E7B04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sz="2200" i="1">
                                  <a:solidFill>
                                    <a:srgbClr val="0E7B04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</m:e>
                      </m:d>
                      <m:r>
                        <a:rPr lang="en-US" sz="2200" i="1" smtClean="0">
                          <a:solidFill>
                            <a:srgbClr val="0E7B0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f>
                        <m:fPr>
                          <m:ctrlPr>
                            <a:rPr lang="en-US" sz="2200" i="1" smtClean="0">
                              <a:solidFill>
                                <a:srgbClr val="0E7B0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200" b="0" i="1" smtClean="0">
                              <a:solidFill>
                                <a:srgbClr val="0E7B0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200" b="0" i="1" smtClean="0">
                              <a:solidFill>
                                <a:srgbClr val="0E7B0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200" dirty="0">
                  <a:solidFill>
                    <a:srgbClr val="0E7B04"/>
                  </a:solidFill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6EAB541C-612C-9C4E-BB20-FA2016E518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0199" y="5330712"/>
                <a:ext cx="2064986" cy="76668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92C964C1-1C44-C44B-988B-37043EE1B55C}"/>
              </a:ext>
            </a:extLst>
          </p:cNvPr>
          <p:cNvSpPr txBox="1"/>
          <p:nvPr/>
        </p:nvSpPr>
        <p:spPr>
          <a:xfrm>
            <a:off x="301752" y="5486400"/>
            <a:ext cx="88010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E7B04"/>
                </a:solidFill>
                <a:latin typeface="+mj-lt"/>
              </a:rPr>
              <a:t>Stability criterion:                       , more strict than unstaggered grid scheme.</a:t>
            </a:r>
          </a:p>
        </p:txBody>
      </p:sp>
      <p:sp>
        <p:nvSpPr>
          <p:cNvPr id="19" name="Text Box 5">
            <a:extLst>
              <a:ext uri="{FF2B5EF4-FFF2-40B4-BE49-F238E27FC236}">
                <a16:creationId xmlns:a16="http://schemas.microsoft.com/office/drawing/2014/main" id="{DAB52EB4-E3AF-184A-8BB2-5EF05DEDA6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0" y="3952761"/>
            <a:ext cx="127253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1200" dirty="0" err="1">
                <a:latin typeface="Arial" pitchFamily="-111" charset="0"/>
              </a:rPr>
              <a:t>Durran’s</a:t>
            </a:r>
            <a:r>
              <a:rPr lang="en-US" sz="1200" dirty="0">
                <a:latin typeface="Arial" pitchFamily="-111" charset="0"/>
              </a:rPr>
              <a:t> book</a:t>
            </a:r>
          </a:p>
        </p:txBody>
      </p:sp>
    </p:spTree>
    <p:extLst>
      <p:ext uri="{BB962C8B-B14F-4D97-AF65-F5344CB8AC3E}">
        <p14:creationId xmlns:p14="http://schemas.microsoft.com/office/powerpoint/2010/main" val="4187039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D1BB7AB-DB90-BD4B-A42D-4B15997E56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556" y="533400"/>
            <a:ext cx="6324600" cy="4102443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7CD33BC-764C-C747-9079-4AEB9F10F9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9/29/20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966BC8-8D7A-9C41-9A5D-0430083B8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A729D-F1A8-6B45-A5E7-FDC85B8DA35C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9" name="Text Box 5">
            <a:extLst>
              <a:ext uri="{FF2B5EF4-FFF2-40B4-BE49-F238E27FC236}">
                <a16:creationId xmlns:a16="http://schemas.microsoft.com/office/drawing/2014/main" id="{DCC9D2E8-54AF-DE46-9D8E-8105E1EDED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22802" y="2702320"/>
            <a:ext cx="1869436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1200" dirty="0" err="1">
                <a:latin typeface="Arial" pitchFamily="-111" charset="0"/>
              </a:rPr>
              <a:t>Durran’s</a:t>
            </a:r>
            <a:r>
              <a:rPr lang="en-US" sz="1200" dirty="0">
                <a:latin typeface="Arial" pitchFamily="-111" charset="0"/>
              </a:rPr>
              <a:t> book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5509CA1-4BC7-FB42-9B09-C9D34903A8FF}"/>
              </a:ext>
            </a:extLst>
          </p:cNvPr>
          <p:cNvSpPr txBox="1"/>
          <p:nvPr/>
        </p:nvSpPr>
        <p:spPr>
          <a:xfrm>
            <a:off x="1143000" y="138029"/>
            <a:ext cx="6781800" cy="400110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sz="2600" b="0" dirty="0">
                <a:solidFill>
                  <a:srgbClr val="C00000"/>
                </a:solidFill>
                <a:ea typeface="Cambria Math" panose="02040503050406030204" pitchFamily="18" charset="0"/>
              </a:rPr>
              <a:t>Superior Property of Staggered Grid </a:t>
            </a:r>
            <a:endParaRPr lang="en-US" sz="2600" dirty="0">
              <a:solidFill>
                <a:srgbClr val="C00000"/>
              </a:solidFill>
            </a:endParaRPr>
          </a:p>
        </p:txBody>
      </p:sp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0EE2B7F1-E840-7F43-A383-45FAF3C72F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4800" y="6410848"/>
            <a:ext cx="3581400" cy="365760"/>
          </a:xfrm>
        </p:spPr>
        <p:txBody>
          <a:bodyPr/>
          <a:lstStyle/>
          <a:p>
            <a:pPr>
              <a:defRPr/>
            </a:pPr>
            <a:r>
              <a:rPr lang="nl-NL" dirty="0"/>
              <a:t>PHYS 8750, </a:t>
            </a:r>
            <a:r>
              <a:rPr lang="nl-NL" dirty="0" err="1"/>
              <a:t>Clemson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F9EF2EB-D629-C04F-9FEB-BE9691155038}"/>
                  </a:ext>
                </a:extLst>
              </p:cNvPr>
              <p:cNvSpPr txBox="1"/>
              <p:nvPr/>
            </p:nvSpPr>
            <p:spPr>
              <a:xfrm>
                <a:off x="1699260" y="4716464"/>
                <a:ext cx="2415540" cy="1495281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2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𝑠𝑖𝑛𝑘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000" b="0" dirty="0">
                  <a:ea typeface="Cambria Math" panose="02040503050406030204" pitchFamily="18" charset="0"/>
                </a:endParaRPr>
              </a:p>
              <a:p>
                <a:pPr>
                  <a:lnSpc>
                    <a:spcPct val="12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𝑠𝑖𝑛</m:t>
                      </m:r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num>
                            <m:den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20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F9EF2EB-D629-C04F-9FEB-BE96911550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9260" y="4716464"/>
                <a:ext cx="2415540" cy="149528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3">
            <a:extLst>
              <a:ext uri="{FF2B5EF4-FFF2-40B4-BE49-F238E27FC236}">
                <a16:creationId xmlns:a16="http://schemas.microsoft.com/office/drawing/2014/main" id="{8FD408E9-F7F3-8942-9046-F015B2F0CE80}"/>
              </a:ext>
            </a:extLst>
          </p:cNvPr>
          <p:cNvSpPr txBox="1">
            <a:spLocks noChangeArrowheads="1"/>
          </p:cNvSpPr>
          <p:nvPr/>
        </p:nvSpPr>
        <p:spPr>
          <a:xfrm>
            <a:off x="4686300" y="4833765"/>
            <a:ext cx="3954370" cy="1212530"/>
          </a:xfrm>
          <a:prstGeom prst="rect">
            <a:avLst/>
          </a:prstGeom>
        </p:spPr>
        <p:txBody>
          <a:bodyPr/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"/>
              <a:buChar char=""/>
              <a:defRPr kumimoji="0"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75000"/>
              <a:buFont typeface="Wingdings 2"/>
              <a:buChar char="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70000"/>
              <a:buFont typeface="Wingdings"/>
              <a:buChar char=""/>
              <a:defRPr kumimoji="0"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ct val="20000"/>
              </a:spcBef>
              <a:buClr>
                <a:schemeClr val="accent5"/>
              </a:buClr>
              <a:buFontTx/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90000"/>
              <a:buChar char="•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rtl="0" eaLnBrk="1" latinLnBrk="0" hangingPunct="1">
              <a:spcBef>
                <a:spcPct val="20000"/>
              </a:spcBef>
              <a:buClr>
                <a:schemeClr val="accent4">
                  <a:shade val="75000"/>
                </a:schemeClr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77440" indent="-182880" algn="l" rtl="0" eaLnBrk="1" latinLnBrk="0" hangingPunct="1">
              <a:spcBef>
                <a:spcPct val="20000"/>
              </a:spcBef>
              <a:buClr>
                <a:schemeClr val="accent2">
                  <a:shade val="75000"/>
                </a:schemeClr>
              </a:buClr>
              <a:buSzPct val="90000"/>
              <a:buChar char="•"/>
              <a:defRPr kumimoji="0" sz="140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en-US" sz="2400" dirty="0"/>
              <a:t>Staggered grid: </a:t>
            </a:r>
            <a:r>
              <a:rPr lang="en-US" sz="2400" dirty="0">
                <a:solidFill>
                  <a:srgbClr val="0E7B04"/>
                </a:solidFill>
              </a:rPr>
              <a:t>smaller differences in phases </a:t>
            </a:r>
            <a:r>
              <a:rPr lang="en-US" sz="2400" dirty="0"/>
              <a:t>&amp;</a:t>
            </a:r>
            <a:r>
              <a:rPr lang="en-US" sz="2400" dirty="0">
                <a:solidFill>
                  <a:srgbClr val="0E7B04"/>
                </a:solidFill>
              </a:rPr>
              <a:t> </a:t>
            </a:r>
            <a:r>
              <a:rPr lang="en-US" sz="2400" dirty="0">
                <a:solidFill>
                  <a:srgbClr val="0070C0"/>
                </a:solidFill>
              </a:rPr>
              <a:t>less dispersive</a:t>
            </a:r>
            <a:r>
              <a:rPr lang="en-US" sz="2400" dirty="0">
                <a:solidFill>
                  <a:srgbClr val="0E7B04"/>
                </a:solidFill>
              </a:rPr>
              <a:t>.</a:t>
            </a:r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255943C0-BD2C-A840-B679-2771F7BC7EB6}"/>
              </a:ext>
            </a:extLst>
          </p:cNvPr>
          <p:cNvSpPr txBox="1">
            <a:spLocks noChangeArrowheads="1"/>
          </p:cNvSpPr>
          <p:nvPr/>
        </p:nvSpPr>
        <p:spPr>
          <a:xfrm>
            <a:off x="304800" y="4956924"/>
            <a:ext cx="1219200" cy="952500"/>
          </a:xfrm>
          <a:prstGeom prst="rect">
            <a:avLst/>
          </a:prstGeom>
        </p:spPr>
        <p:txBody>
          <a:bodyPr/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"/>
              <a:buChar char=""/>
              <a:defRPr kumimoji="0"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75000"/>
              <a:buFont typeface="Wingdings 2"/>
              <a:buChar char="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70000"/>
              <a:buFont typeface="Wingdings"/>
              <a:buChar char=""/>
              <a:defRPr kumimoji="0"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ct val="20000"/>
              </a:spcBef>
              <a:buClr>
                <a:schemeClr val="accent5"/>
              </a:buClr>
              <a:buFontTx/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90000"/>
              <a:buChar char="•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rtl="0" eaLnBrk="1" latinLnBrk="0" hangingPunct="1">
              <a:spcBef>
                <a:spcPct val="20000"/>
              </a:spcBef>
              <a:buClr>
                <a:schemeClr val="accent4">
                  <a:shade val="75000"/>
                </a:schemeClr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77440" indent="-182880" algn="l" rtl="0" eaLnBrk="1" latinLnBrk="0" hangingPunct="1">
              <a:spcBef>
                <a:spcPct val="20000"/>
              </a:spcBef>
              <a:buClr>
                <a:schemeClr val="accent2">
                  <a:shade val="75000"/>
                </a:schemeClr>
              </a:buClr>
              <a:buSzPct val="90000"/>
              <a:buChar char="•"/>
              <a:defRPr kumimoji="0" sz="140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None/>
              <a:defRPr/>
            </a:pPr>
            <a:r>
              <a:rPr lang="en-US" sz="2400" dirty="0">
                <a:solidFill>
                  <a:srgbClr val="7030A0"/>
                </a:solidFill>
              </a:rPr>
              <a:t>Phase </a:t>
            </a:r>
          </a:p>
          <a:p>
            <a:pPr marL="0" indent="0" fontAlgn="auto">
              <a:spcAft>
                <a:spcPts val="0"/>
              </a:spcAft>
              <a:buNone/>
              <a:defRPr/>
            </a:pPr>
            <a:r>
              <a:rPr lang="en-US" sz="2400" dirty="0">
                <a:solidFill>
                  <a:srgbClr val="7030A0"/>
                </a:solidFill>
              </a:rPr>
              <a:t>speeds:</a:t>
            </a:r>
          </a:p>
        </p:txBody>
      </p:sp>
    </p:spTree>
    <p:extLst>
      <p:ext uri="{BB962C8B-B14F-4D97-AF65-F5344CB8AC3E}">
        <p14:creationId xmlns:p14="http://schemas.microsoft.com/office/powerpoint/2010/main" val="8786749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75A6E8B-F3FE-B14D-9A59-9874BA85A9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9/29/20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54B3CB-2EBE-7A4E-AE59-7D5AC5E98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A729D-F1A8-6B45-A5E7-FDC85B8DA35C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9A0261-7BFC-9C45-826D-ABC8466C3B4D}"/>
              </a:ext>
            </a:extLst>
          </p:cNvPr>
          <p:cNvSpPr txBox="1"/>
          <p:nvPr/>
        </p:nvSpPr>
        <p:spPr>
          <a:xfrm>
            <a:off x="1371600" y="138029"/>
            <a:ext cx="6781800" cy="738664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1200"/>
              </a:spcBef>
              <a:spcAft>
                <a:spcPts val="600"/>
              </a:spcAft>
            </a:pPr>
            <a:r>
              <a:rPr lang="en-US" b="0" dirty="0">
                <a:solidFill>
                  <a:srgbClr val="C00000"/>
                </a:solidFill>
                <a:ea typeface="Cambria Math" panose="02040503050406030204" pitchFamily="18" charset="0"/>
              </a:rPr>
              <a:t>Programming &amp; Comparison of Staggered and Unstaggered Schemes </a:t>
            </a:r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7" name="Online Media 6" descr="ShallowWater_PDE_Stagger_courant0.25.mp4">
            <a:hlinkClick r:id="" action="ppaction://media"/>
            <a:extLst>
              <a:ext uri="{FF2B5EF4-FFF2-40B4-BE49-F238E27FC236}">
                <a16:creationId xmlns:a16="http://schemas.microsoft.com/office/drawing/2014/main" id="{BE1DD16F-2913-BA40-A8CF-8BA8B46915C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l="10000" r="8333"/>
          <a:stretch/>
        </p:blipFill>
        <p:spPr>
          <a:xfrm>
            <a:off x="965860" y="914400"/>
            <a:ext cx="7644740" cy="2530369"/>
          </a:xfrm>
          <a:prstGeom prst="rect">
            <a:avLst/>
          </a:prstGeom>
        </p:spPr>
      </p:pic>
      <p:pic>
        <p:nvPicPr>
          <p:cNvPr id="10" name="Online Media 9" descr="ShallowWater_PDE_Stagger_courant0.55.mp4">
            <a:hlinkClick r:id="" action="ppaction://media"/>
            <a:extLst>
              <a:ext uri="{FF2B5EF4-FFF2-40B4-BE49-F238E27FC236}">
                <a16:creationId xmlns:a16="http://schemas.microsoft.com/office/drawing/2014/main" id="{7575E29A-9FA7-764A-8AB5-1306B0FC9DDD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7"/>
          <a:srcRect l="10000" r="8063"/>
          <a:stretch/>
        </p:blipFill>
        <p:spPr>
          <a:xfrm>
            <a:off x="940534" y="3718031"/>
            <a:ext cx="7670066" cy="2530369"/>
          </a:xfrm>
          <a:prstGeom prst="rect">
            <a:avLst/>
          </a:prstGeom>
        </p:spPr>
      </p:pic>
      <p:sp>
        <p:nvSpPr>
          <p:cNvPr id="11" name="Text Box 5">
            <a:extLst>
              <a:ext uri="{FF2B5EF4-FFF2-40B4-BE49-F238E27FC236}">
                <a16:creationId xmlns:a16="http://schemas.microsoft.com/office/drawing/2014/main" id="{E2C5D743-16F0-6243-A601-10E0AADD9E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8282" y="2117284"/>
            <a:ext cx="1869436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1200" b="1" dirty="0">
                <a:solidFill>
                  <a:srgbClr val="423BFF"/>
                </a:solidFill>
                <a:latin typeface="Arial" pitchFamily="-111" charset="0"/>
              </a:rPr>
              <a:t>U=0</a:t>
            </a:r>
          </a:p>
        </p:txBody>
      </p:sp>
      <p:sp>
        <p:nvSpPr>
          <p:cNvPr id="13" name="Text Box 5">
            <a:extLst>
              <a:ext uri="{FF2B5EF4-FFF2-40B4-BE49-F238E27FC236}">
                <a16:creationId xmlns:a16="http://schemas.microsoft.com/office/drawing/2014/main" id="{FE1BD814-CDB6-9340-9136-E6702BB720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8282" y="4688909"/>
            <a:ext cx="1869436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1200" b="1" dirty="0">
                <a:solidFill>
                  <a:srgbClr val="423BFF"/>
                </a:solidFill>
                <a:latin typeface="Arial" pitchFamily="-111" charset="0"/>
              </a:rPr>
              <a:t>U=0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 Box 5">
                <a:extLst>
                  <a:ext uri="{FF2B5EF4-FFF2-40B4-BE49-F238E27FC236}">
                    <a16:creationId xmlns:a16="http://schemas.microsoft.com/office/drawing/2014/main" id="{08341FED-D3DC-6745-A14F-1202D42798F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-381000" y="3423723"/>
                <a:ext cx="1869436" cy="27699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prstTxWarp prst="textNoShape">
                  <a:avLst/>
                </a:prstTxWarp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𝝀</m:t>
                      </m:r>
                      <m:r>
                        <a:rPr lang="en-US" sz="12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2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𝟐𝟎</m:t>
                      </m:r>
                      <m:r>
                        <a:rPr lang="en-US" sz="12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12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1200" b="1" dirty="0">
                  <a:solidFill>
                    <a:srgbClr val="FF0000"/>
                  </a:solidFill>
                  <a:latin typeface="Arial" pitchFamily="-111" charset="0"/>
                </a:endParaRPr>
              </a:p>
            </p:txBody>
          </p:sp>
        </mc:Choice>
        <mc:Fallback xmlns="">
          <p:sp>
            <p:nvSpPr>
              <p:cNvPr id="14" name="Text Box 5">
                <a:extLst>
                  <a:ext uri="{FF2B5EF4-FFF2-40B4-BE49-F238E27FC236}">
                    <a16:creationId xmlns:a16="http://schemas.microsoft.com/office/drawing/2014/main" id="{08341FED-D3DC-6745-A14F-1202D42798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-381000" y="3423723"/>
                <a:ext cx="1869436" cy="2769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Footer Placeholder 3">
            <a:extLst>
              <a:ext uri="{FF2B5EF4-FFF2-40B4-BE49-F238E27FC236}">
                <a16:creationId xmlns:a16="http://schemas.microsoft.com/office/drawing/2014/main" id="{7077BAF1-DFED-3040-A5F4-89CEE433C3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4800" y="6410848"/>
            <a:ext cx="3581400" cy="365760"/>
          </a:xfrm>
        </p:spPr>
        <p:txBody>
          <a:bodyPr/>
          <a:lstStyle/>
          <a:p>
            <a:pPr>
              <a:defRPr/>
            </a:pPr>
            <a:r>
              <a:rPr lang="nl-NL" dirty="0"/>
              <a:t>PHYS 8750, </a:t>
            </a:r>
            <a:r>
              <a:rPr lang="nl-NL" dirty="0" err="1"/>
              <a:t>Clemson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1092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7333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75A6E8B-F3FE-B14D-9A59-9874BA85A9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9/29/20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54B3CB-2EBE-7A4E-AE59-7D5AC5E98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A729D-F1A8-6B45-A5E7-FDC85B8DA35C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9A0261-7BFC-9C45-826D-ABC8466C3B4D}"/>
              </a:ext>
            </a:extLst>
          </p:cNvPr>
          <p:cNvSpPr txBox="1"/>
          <p:nvPr/>
        </p:nvSpPr>
        <p:spPr>
          <a:xfrm>
            <a:off x="1524000" y="138029"/>
            <a:ext cx="6781800" cy="738664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1200"/>
              </a:spcBef>
              <a:spcAft>
                <a:spcPts val="600"/>
              </a:spcAft>
            </a:pPr>
            <a:r>
              <a:rPr lang="en-US" b="0" dirty="0">
                <a:solidFill>
                  <a:srgbClr val="C00000"/>
                </a:solidFill>
                <a:ea typeface="Cambria Math" panose="02040503050406030204" pitchFamily="18" charset="0"/>
              </a:rPr>
              <a:t>Programming &amp; Comparison of Staggered and Unstaggered Schemes </a:t>
            </a:r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5" name="Online Media 4" descr="ShallowWater_PDE_Stagger_courant0.55_zoom.mp4">
            <a:hlinkClick r:id="" action="ppaction://media"/>
            <a:extLst>
              <a:ext uri="{FF2B5EF4-FFF2-40B4-BE49-F238E27FC236}">
                <a16:creationId xmlns:a16="http://schemas.microsoft.com/office/drawing/2014/main" id="{54F9C68D-A843-524C-B048-D87AFDE9FA9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l="10000" r="8063"/>
          <a:stretch/>
        </p:blipFill>
        <p:spPr>
          <a:xfrm>
            <a:off x="990600" y="1051031"/>
            <a:ext cx="7670065" cy="2530369"/>
          </a:xfrm>
          <a:prstGeom prst="rect">
            <a:avLst/>
          </a:prstGeom>
        </p:spPr>
      </p:pic>
      <p:sp>
        <p:nvSpPr>
          <p:cNvPr id="9" name="Text Box 5">
            <a:extLst>
              <a:ext uri="{FF2B5EF4-FFF2-40B4-BE49-F238E27FC236}">
                <a16:creationId xmlns:a16="http://schemas.microsoft.com/office/drawing/2014/main" id="{4639C677-9D67-CA4B-AD1D-3A19D2B6BD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8282" y="2011217"/>
            <a:ext cx="1869436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1200" b="1" dirty="0">
                <a:solidFill>
                  <a:srgbClr val="423BFF"/>
                </a:solidFill>
                <a:latin typeface="Arial" pitchFamily="-111" charset="0"/>
              </a:rPr>
              <a:t>U=0</a:t>
            </a:r>
          </a:p>
        </p:txBody>
      </p:sp>
      <p:pic>
        <p:nvPicPr>
          <p:cNvPr id="8" name="Online Media 7" descr="ShallowWater_PDE_Stagger_courant0.25nonzeroU.mp4">
            <a:hlinkClick r:id="" action="ppaction://media"/>
            <a:extLst>
              <a:ext uri="{FF2B5EF4-FFF2-40B4-BE49-F238E27FC236}">
                <a16:creationId xmlns:a16="http://schemas.microsoft.com/office/drawing/2014/main" id="{3E062A24-5A63-1440-9793-C437D39D5FBB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7"/>
          <a:srcRect l="10000" t="-1781" r="7999" b="1781"/>
          <a:stretch/>
        </p:blipFill>
        <p:spPr>
          <a:xfrm>
            <a:off x="990600" y="3776663"/>
            <a:ext cx="7670065" cy="2471737"/>
          </a:xfrm>
          <a:prstGeom prst="rect">
            <a:avLst/>
          </a:prstGeom>
        </p:spPr>
      </p:pic>
      <p:sp>
        <p:nvSpPr>
          <p:cNvPr id="11" name="Text Box 5">
            <a:extLst>
              <a:ext uri="{FF2B5EF4-FFF2-40B4-BE49-F238E27FC236}">
                <a16:creationId xmlns:a16="http://schemas.microsoft.com/office/drawing/2014/main" id="{51FD8DC8-CEE2-1446-8C62-9B9B2708CC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5867" y="4712819"/>
            <a:ext cx="1869436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1200" b="1" dirty="0">
                <a:solidFill>
                  <a:srgbClr val="423BFF"/>
                </a:solidFill>
                <a:latin typeface="Arial" pitchFamily="-111" charset="0"/>
              </a:rPr>
              <a:t>U=1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 Box 5">
                <a:extLst>
                  <a:ext uri="{FF2B5EF4-FFF2-40B4-BE49-F238E27FC236}">
                    <a16:creationId xmlns:a16="http://schemas.microsoft.com/office/drawing/2014/main" id="{DA1BF3EA-750A-824E-87C3-DA48A25B9FB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-345436" y="1600911"/>
                <a:ext cx="1869436" cy="27699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prstTxWarp prst="textNoShape">
                  <a:avLst/>
                </a:prstTxWarp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𝝀</m:t>
                      </m:r>
                      <m:r>
                        <a:rPr lang="en-US" sz="12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2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𝟐𝟎</m:t>
                      </m:r>
                      <m:r>
                        <a:rPr lang="en-US" sz="12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12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1200" b="1" dirty="0">
                  <a:solidFill>
                    <a:srgbClr val="FF0000"/>
                  </a:solidFill>
                  <a:latin typeface="Arial" pitchFamily="-111" charset="0"/>
                </a:endParaRPr>
              </a:p>
            </p:txBody>
          </p:sp>
        </mc:Choice>
        <mc:Fallback xmlns="">
          <p:sp>
            <p:nvSpPr>
              <p:cNvPr id="12" name="Text Box 5">
                <a:extLst>
                  <a:ext uri="{FF2B5EF4-FFF2-40B4-BE49-F238E27FC236}">
                    <a16:creationId xmlns:a16="http://schemas.microsoft.com/office/drawing/2014/main" id="{DA1BF3EA-750A-824E-87C3-DA48A25B9F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-345436" y="1600911"/>
                <a:ext cx="1869436" cy="2769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 Box 5">
                <a:extLst>
                  <a:ext uri="{FF2B5EF4-FFF2-40B4-BE49-F238E27FC236}">
                    <a16:creationId xmlns:a16="http://schemas.microsoft.com/office/drawing/2014/main" id="{7C445853-B49D-AE47-A29E-2FDB2B8BC95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-345436" y="4379056"/>
                <a:ext cx="1869436" cy="27699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prstTxWarp prst="textNoShape">
                  <a:avLst/>
                </a:prstTxWarp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𝝀</m:t>
                      </m:r>
                      <m:r>
                        <a:rPr lang="en-US" sz="12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2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𝟐𝟎</m:t>
                      </m:r>
                      <m:r>
                        <a:rPr lang="en-US" sz="12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12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1200" b="1" dirty="0">
                  <a:solidFill>
                    <a:srgbClr val="FF0000"/>
                  </a:solidFill>
                  <a:latin typeface="Arial" pitchFamily="-111" charset="0"/>
                </a:endParaRPr>
              </a:p>
            </p:txBody>
          </p:sp>
        </mc:Choice>
        <mc:Fallback xmlns="">
          <p:sp>
            <p:nvSpPr>
              <p:cNvPr id="13" name="Text Box 5">
                <a:extLst>
                  <a:ext uri="{FF2B5EF4-FFF2-40B4-BE49-F238E27FC236}">
                    <a16:creationId xmlns:a16="http://schemas.microsoft.com/office/drawing/2014/main" id="{7C445853-B49D-AE47-A29E-2FDB2B8BC9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-345436" y="4379056"/>
                <a:ext cx="1869436" cy="27699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5892FBE-5FF3-3748-AC59-D5E6A07366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PHYS 8750, Clemson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02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60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vic">
  <a:themeElements>
    <a:clrScheme name="Civic">
      <a:dk1>
        <a:sysClr val="windowText" lastClr="000000"/>
      </a:dk1>
      <a:lt1>
        <a:sysClr val="window" lastClr="FFFFFF"/>
      </a:lt1>
      <a:dk2>
        <a:srgbClr val="646B86"/>
      </a:dk2>
      <a:lt2>
        <a:srgbClr val="C5D1D7"/>
      </a:lt2>
      <a:accent1>
        <a:srgbClr val="D16349"/>
      </a:accent1>
      <a:accent2>
        <a:srgbClr val="CCB400"/>
      </a:accent2>
      <a:accent3>
        <a:srgbClr val="8CADAE"/>
      </a:accent3>
      <a:accent4>
        <a:srgbClr val="8C7B70"/>
      </a:accent4>
      <a:accent5>
        <a:srgbClr val="8FB08C"/>
      </a:accent5>
      <a:accent6>
        <a:srgbClr val="D19049"/>
      </a:accent6>
      <a:hlink>
        <a:srgbClr val="00A3D6"/>
      </a:hlink>
      <a:folHlink>
        <a:srgbClr val="694F07"/>
      </a:folHlink>
    </a:clrScheme>
    <a:fontScheme name="Civic">
      <a:majorFont>
        <a:latin typeface="Georgia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Georgia"/>
        <a:ea typeface=""/>
        <a:cs typeface=""/>
        <a:font script="Jpan" typeface="ＭＳ Ｐ明朝"/>
        <a:font script="Hang" typeface="바탕"/>
        <a:font script="Hans" typeface="华文新魏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Civic">
      <a:fillStyleLst>
        <a:solidFill>
          <a:schemeClr val="phClr"/>
        </a:solidFill>
        <a:solidFill>
          <a:schemeClr val="phClr">
            <a:tint val="45000"/>
          </a:schemeClr>
        </a:solidFill>
        <a:solidFill>
          <a:schemeClr val="phClr">
            <a:tint val="95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1429" cap="flat" cmpd="sng" algn="ctr">
          <a:solidFill>
            <a:schemeClr val="phClr"/>
          </a:solidFill>
          <a:prstDash val="sysDash"/>
        </a:ln>
        <a:ln w="200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contourW="9525" prstMaterial="matte">
            <a:bevelT w="0" h="0"/>
            <a:contourClr>
              <a:schemeClr val="phClr">
                <a:shade val="70000"/>
                <a:satMod val="105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soft" dir="b">
              <a:rot lat="0" lon="0" rev="0"/>
            </a:lightRig>
          </a:scene3d>
          <a:sp3d prstMaterial="dkEdge">
            <a:bevelT w="63500" h="63500" prst="cross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70000"/>
                <a:satMod val="115000"/>
              </a:schemeClr>
              <a:schemeClr val="phClr">
                <a:tint val="85000"/>
              </a:schemeClr>
            </a:duotone>
          </a:blip>
          <a:tile tx="0" ty="0" sx="85000" sy="85000" flip="none" algn="tl"/>
        </a:blipFill>
        <a:blipFill>
          <a:blip xmlns:r="http://schemas.openxmlformats.org/officeDocument/2006/relationships" r:embed="rId2">
            <a:duotone>
              <a:schemeClr val="phClr">
                <a:shade val="65000"/>
                <a:satMod val="115000"/>
              </a:schemeClr>
              <a:schemeClr val="phClr">
                <a:tint val="85000"/>
              </a:schemeClr>
            </a:duotone>
          </a:blip>
          <a:tile tx="0" ty="0" sx="65000" sy="65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{7CC52A0E-4913-E740-9990-53448C2E12E3}tf10001060</Template>
  <TotalTime>17098</TotalTime>
  <Words>930</Words>
  <Application>Microsoft Macintosh PowerPoint</Application>
  <PresentationFormat>Letter Paper (8.5x11 in)</PresentationFormat>
  <Paragraphs>211</Paragraphs>
  <Slides>14</Slides>
  <Notes>6</Notes>
  <HiddenSlides>0</HiddenSlides>
  <MMClips>4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Arial</vt:lpstr>
      <vt:lpstr>Cambria Math</vt:lpstr>
      <vt:lpstr>Copperplate</vt:lpstr>
      <vt:lpstr>Georgia</vt:lpstr>
      <vt:lpstr>Wingdings</vt:lpstr>
      <vt:lpstr>Wingdings 2</vt:lpstr>
      <vt:lpstr>Civic</vt:lpstr>
      <vt:lpstr>PHYS 8750 Numerical Fluid Dynamics</vt:lpstr>
      <vt:lpstr>PHYS 8750 </vt:lpstr>
      <vt:lpstr>Shallow-Water Equations</vt:lpstr>
      <vt:lpstr>PowerPoint Presentation</vt:lpstr>
      <vt:lpstr>PowerPoint Presentation</vt:lpstr>
      <vt:lpstr>Staggered grids: shallow-water eqs</vt:lpstr>
      <vt:lpstr>PowerPoint Presentation</vt:lpstr>
      <vt:lpstr>PowerPoint Presentation</vt:lpstr>
      <vt:lpstr>PowerPoint Presentation</vt:lpstr>
      <vt:lpstr>Temporal Staggering</vt:lpstr>
      <vt:lpstr>Forward-Backward Differencing</vt:lpstr>
      <vt:lpstr>Discrete-Dispersion Relation</vt:lpstr>
      <vt:lpstr>Forward-Backward Differencing</vt:lpstr>
      <vt:lpstr>Advantage/Disadvantage</vt:lpstr>
    </vt:vector>
  </TitlesOfParts>
  <Company>University of Illinois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Atms 502</dc:title>
  <dc:creator>Brian Jewett</dc:creator>
  <cp:lastModifiedBy>Xian Lu</cp:lastModifiedBy>
  <cp:revision>1393</cp:revision>
  <cp:lastPrinted>2020-09-25T15:45:55Z</cp:lastPrinted>
  <dcterms:created xsi:type="dcterms:W3CDTF">2011-08-23T15:17:26Z</dcterms:created>
  <dcterms:modified xsi:type="dcterms:W3CDTF">2020-10-08T00:45:41Z</dcterms:modified>
</cp:coreProperties>
</file>